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6858000" cx="9144000"/>
  <p:notesSz cx="6858000" cy="9144000"/>
  <p:embeddedFontLst>
    <p:embeddedFont>
      <p:font typeface="Book Antiqua"/>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
  <p:cmAuthor clrIdx="1" id="1" initials="" lastIdx="1" name="Hieu Le T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A93EA4F-87A0-4228-831D-94901F1D77D5}">
  <a:tblStyle styleId="{EA93EA4F-87A0-4228-831D-94901F1D77D5}" styleName="Table_0">
    <a:wholeTbl>
      <a:tcTxStyle b="off" i="off">
        <a:font>
          <a:latin typeface="Book Antiqua"/>
          <a:ea typeface="Book Antiqua"/>
          <a:cs typeface="Book Antiqu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E7E7"/>
          </a:solidFill>
        </a:fill>
      </a:tcStyle>
    </a:wholeTbl>
    <a:band1H>
      <a:tcTxStyle/>
      <a:tcStyle>
        <a:fill>
          <a:solidFill>
            <a:srgbClr val="D9CCCB"/>
          </a:solidFill>
        </a:fill>
      </a:tcStyle>
    </a:band1H>
    <a:band2H>
      <a:tcTxStyle/>
    </a:band2H>
    <a:band1V>
      <a:tcTxStyle/>
      <a:tcStyle>
        <a:fill>
          <a:solidFill>
            <a:srgbClr val="D9CCCB"/>
          </a:solidFill>
        </a:fill>
      </a:tcStyle>
    </a:band1V>
    <a:band2V>
      <a:tcTxStyle/>
    </a:band2V>
    <a:lastCol>
      <a:tcTxStyle b="on" i="off">
        <a:font>
          <a:latin typeface="Book Antiqua"/>
          <a:ea typeface="Book Antiqua"/>
          <a:cs typeface="Book Antiqua"/>
        </a:font>
        <a:schemeClr val="lt1"/>
      </a:tcTxStyle>
      <a:tcStyle>
        <a:fill>
          <a:solidFill>
            <a:schemeClr val="accent1"/>
          </a:solidFill>
        </a:fill>
      </a:tcStyle>
    </a:lastCol>
    <a:firstCol>
      <a:tcTxStyle b="on" i="off">
        <a:font>
          <a:latin typeface="Book Antiqua"/>
          <a:ea typeface="Book Antiqua"/>
          <a:cs typeface="Book Antiqua"/>
        </a:font>
        <a:schemeClr val="lt1"/>
      </a:tcTxStyle>
      <a:tcStyle>
        <a:fill>
          <a:solidFill>
            <a:schemeClr val="accent1"/>
          </a:solidFill>
        </a:fill>
      </a:tcStyle>
    </a:firstCol>
    <a:lastRow>
      <a:tcTxStyle b="on" i="off">
        <a:font>
          <a:latin typeface="Book Antiqua"/>
          <a:ea typeface="Book Antiqua"/>
          <a:cs typeface="Book Antiqu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Book Antiqua"/>
          <a:ea typeface="Book Antiqua"/>
          <a:cs typeface="Book Antiqu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83D124B6-6E20-468E-A56C-CA3B6CD2BF0C}" styleName="Table_1">
    <a:wholeTbl>
      <a:tcTxStyle b="off" i="off">
        <a:font>
          <a:latin typeface="Book Antiqua"/>
          <a:ea typeface="Book Antiqua"/>
          <a:cs typeface="Book Antiqua"/>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414C39-151F-4831-8DCA-72A93E4E3E4D}"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BookAntiqua-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BookAntiqua-italic.fntdata"/><Relationship Id="rId23" Type="http://schemas.openxmlformats.org/officeDocument/2006/relationships/slide" Target="slides/slide16.xml"/><Relationship Id="rId67" Type="http://schemas.openxmlformats.org/officeDocument/2006/relationships/font" Target="fonts/BookAntiqua-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ookAntiqu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03T22:37:45.997">
    <p:pos x="6000" y="0"/>
    <p:text>The pruned tree and the original tree are the same in this part. So you can say we get the lowest relative error at the highest CP so the pruned tree is the same. We do not do pruning.
-Le, Tran 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2-03T23:06:59.198">
    <p:pos x="6000" y="0"/>
    <p:text>FP = error 1
FN = error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5c5c00d16_2_19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c5c00d16_2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5c5c00d1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5c5c00d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5c5c00d16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5c5c00d1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5c5c00d16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5c5c00d1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5c5c00d16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5c5c00d1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5c5c00d16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c5c00d1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5c5c00d16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c5c00d1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5c5c00d16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c5c00d1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480"/>
              </a:spcBef>
              <a:spcAft>
                <a:spcPts val="0"/>
              </a:spcAft>
              <a:buClr>
                <a:schemeClr val="dk1"/>
              </a:buClr>
              <a:buSzPts val="1400"/>
              <a:buFont typeface="Georgia"/>
              <a:buChar char="●"/>
            </a:pPr>
            <a:r>
              <a:rPr lang="en-US" sz="1400">
                <a:solidFill>
                  <a:srgbClr val="333333"/>
                </a:solidFill>
                <a:highlight>
                  <a:schemeClr val="lt1"/>
                </a:highlight>
                <a:latin typeface="Georgia"/>
                <a:ea typeface="Georgia"/>
                <a:cs typeface="Georgia"/>
                <a:sym typeface="Georgia"/>
              </a:rPr>
              <a:t>By Wald test:</a:t>
            </a:r>
            <a:endParaRPr sz="1400">
              <a:solidFill>
                <a:srgbClr val="333333"/>
              </a:solidFill>
              <a:highlight>
                <a:schemeClr val="lt1"/>
              </a:highlight>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US" sz="1400">
                <a:solidFill>
                  <a:srgbClr val="333333"/>
                </a:solidFill>
                <a:highlight>
                  <a:schemeClr val="lt1"/>
                </a:highlight>
                <a:latin typeface="Georgia"/>
                <a:ea typeface="Georgia"/>
                <a:cs typeface="Georgia"/>
                <a:sym typeface="Georgia"/>
              </a:rPr>
              <a:t>Different genres do not have significant effects on the response in our logit model.</a:t>
            </a:r>
            <a:endParaRPr sz="1400">
              <a:solidFill>
                <a:srgbClr val="333333"/>
              </a:solidFill>
              <a:highlight>
                <a:schemeClr val="lt1"/>
              </a:highlight>
              <a:latin typeface="Georgia"/>
              <a:ea typeface="Georgia"/>
              <a:cs typeface="Georgia"/>
              <a:sym typeface="Georgia"/>
            </a:endParaRPr>
          </a:p>
          <a:p>
            <a:pPr indent="-317500" lvl="1" marL="914400" rtl="0" algn="l">
              <a:spcBef>
                <a:spcPts val="0"/>
              </a:spcBef>
              <a:spcAft>
                <a:spcPts val="0"/>
              </a:spcAft>
              <a:buClr>
                <a:srgbClr val="333333"/>
              </a:buClr>
              <a:buSzPts val="1400"/>
              <a:buFont typeface="Georgia"/>
              <a:buChar char="○"/>
            </a:pPr>
            <a:r>
              <a:rPr lang="en-US" sz="1400">
                <a:solidFill>
                  <a:srgbClr val="333333"/>
                </a:solidFill>
                <a:highlight>
                  <a:schemeClr val="lt1"/>
                </a:highlight>
                <a:latin typeface="Georgia"/>
                <a:ea typeface="Georgia"/>
                <a:cs typeface="Georgia"/>
                <a:sym typeface="Georgia"/>
              </a:rPr>
              <a:t>Different companies are significant.</a:t>
            </a:r>
            <a:endParaRPr sz="1400">
              <a:solidFill>
                <a:srgbClr val="333333"/>
              </a:solidFill>
              <a:highlight>
                <a:schemeClr val="lt1"/>
              </a:highlight>
              <a:latin typeface="Georgia"/>
              <a:ea typeface="Georgia"/>
              <a:cs typeface="Georgia"/>
              <a:sym typeface="Georgia"/>
            </a:endParaRPr>
          </a:p>
          <a:p>
            <a:pPr indent="-317500" lvl="1" marL="914400" rtl="0" algn="l">
              <a:lnSpc>
                <a:spcPct val="115000"/>
              </a:lnSpc>
              <a:spcBef>
                <a:spcPts val="0"/>
              </a:spcBef>
              <a:spcAft>
                <a:spcPts val="0"/>
              </a:spcAft>
              <a:buClr>
                <a:srgbClr val="333333"/>
              </a:buClr>
              <a:buSzPts val="1400"/>
              <a:buFont typeface="Georgia"/>
              <a:buChar char="○"/>
            </a:pPr>
            <a:r>
              <a:rPr lang="en-US" sz="1400">
                <a:solidFill>
                  <a:srgbClr val="333333"/>
                </a:solidFill>
                <a:highlight>
                  <a:schemeClr val="lt1"/>
                </a:highlight>
                <a:latin typeface="Georgia"/>
                <a:ea typeface="Georgia"/>
                <a:cs typeface="Georgia"/>
                <a:sym typeface="Georgia"/>
              </a:rPr>
              <a:t>The effects of different seasons are significant, but not as clear as the effects of different companies.</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5c5c00d16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5c5c00d1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5c5c00d16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5c5c00d1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5c5c00d16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5c5c00d1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5c5c00d16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5c5c00d1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bfa6848b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bfa6848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5c5c00d16_2_1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5c5c00d16_2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5c5c00d1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5c5c00d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bf7d14dc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bf7d14d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5c5c00d1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5c5c00d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5c5c00d16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5c5c00d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bfa6848b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bfa6848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5c5c00d1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5c5c00d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5c5c00d16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5c5c00d1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5c5c00d1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5c5c00d1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5c5c00d16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5c5c00d1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FB Campus" showMasterSp="0" type="title">
  <p:cSld name="TITLE">
    <p:spTree>
      <p:nvGrpSpPr>
        <p:cNvPr id="12" name="Shape 12"/>
        <p:cNvGrpSpPr/>
        <p:nvPr/>
      </p:nvGrpSpPr>
      <p:grpSpPr>
        <a:xfrm>
          <a:off x="0" y="0"/>
          <a:ext cx="0" cy="0"/>
          <a:chOff x="0" y="0"/>
          <a:chExt cx="0" cy="0"/>
        </a:xfrm>
      </p:grpSpPr>
      <p:pic>
        <p:nvPicPr>
          <p:cNvPr descr="photos-ppt3.jpg" id="13" name="Google Shape;13;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4" name="Google Shape;14;p2"/>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 name="Google Shape;15;p2"/>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VSTC">
  <p:cSld name="Title Slide - VSTC">
    <p:spTree>
      <p:nvGrpSpPr>
        <p:cNvPr id="46" name="Shape 46"/>
        <p:cNvGrpSpPr/>
        <p:nvPr/>
      </p:nvGrpSpPr>
      <p:grpSpPr>
        <a:xfrm>
          <a:off x="0" y="0"/>
          <a:ext cx="0" cy="0"/>
          <a:chOff x="0" y="0"/>
          <a:chExt cx="0" cy="0"/>
        </a:xfrm>
      </p:grpSpPr>
      <p:pic>
        <p:nvPicPr>
          <p:cNvPr descr="vstc-ppt2.jpg" id="47" name="Google Shape;47;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8" name="Google Shape;48;p11"/>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9" name="Google Shape;49;p11"/>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tudents">
  <p:cSld name="Title Slide - Students">
    <p:spTree>
      <p:nvGrpSpPr>
        <p:cNvPr id="50" name="Shape 50"/>
        <p:cNvGrpSpPr/>
        <p:nvPr/>
      </p:nvGrpSpPr>
      <p:grpSpPr>
        <a:xfrm>
          <a:off x="0" y="0"/>
          <a:ext cx="0" cy="0"/>
          <a:chOff x="0" y="0"/>
          <a:chExt cx="0" cy="0"/>
        </a:xfrm>
      </p:grpSpPr>
      <p:pic>
        <p:nvPicPr>
          <p:cNvPr descr="photos-ppt6.jpg" id="51" name="Google Shape;51;p1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2" name="Google Shape;52;p12"/>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3" name="Google Shape;53;p12"/>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ustom Photos">
  <p:cSld name="Title with Custom Photos">
    <p:spTree>
      <p:nvGrpSpPr>
        <p:cNvPr id="54" name="Shape 54"/>
        <p:cNvGrpSpPr/>
        <p:nvPr/>
      </p:nvGrpSpPr>
      <p:grpSpPr>
        <a:xfrm>
          <a:off x="0" y="0"/>
          <a:ext cx="0" cy="0"/>
          <a:chOff x="0" y="0"/>
          <a:chExt cx="0" cy="0"/>
        </a:xfrm>
      </p:grpSpPr>
      <p:pic>
        <p:nvPicPr>
          <p:cNvPr descr="bgbuffonephoto.jpg" id="55" name="Google Shape;55;p13"/>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56" name="Google Shape;56;p13"/>
          <p:cNvSpPr txBox="1"/>
          <p:nvPr>
            <p:ph idx="1" type="subTitle"/>
          </p:nvPr>
        </p:nvSpPr>
        <p:spPr>
          <a:xfrm>
            <a:off x="360378" y="3137687"/>
            <a:ext cx="36588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chemeClr val="lt2"/>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57" name="Google Shape;57;p13"/>
          <p:cNvSpPr txBox="1"/>
          <p:nvPr>
            <p:ph type="ctrTitle"/>
          </p:nvPr>
        </p:nvSpPr>
        <p:spPr>
          <a:xfrm>
            <a:off x="360378" y="601090"/>
            <a:ext cx="44805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8" name="Google Shape;58;p13"/>
          <p:cNvSpPr/>
          <p:nvPr>
            <p:ph idx="2" type="pic"/>
          </p:nvPr>
        </p:nvSpPr>
        <p:spPr>
          <a:xfrm>
            <a:off x="1954870" y="0"/>
            <a:ext cx="7201500" cy="68580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400"/>
              </a:spcBef>
              <a:spcAft>
                <a:spcPts val="0"/>
              </a:spcAft>
              <a:buSzPts val="1400"/>
              <a:buNone/>
              <a:defRPr b="0" i="0" sz="2000" u="none" cap="none" strike="noStrike">
                <a:solidFill>
                  <a:srgbClr val="ECE9C6"/>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59" name="Google Shape;59;p13"/>
          <p:cNvSpPr/>
          <p:nvPr>
            <p:ph idx="3" type="pic"/>
          </p:nvPr>
        </p:nvSpPr>
        <p:spPr>
          <a:xfrm>
            <a:off x="1131942" y="4579023"/>
            <a:ext cx="3469500" cy="1248600"/>
          </a:xfrm>
          <a:prstGeom prst="rect">
            <a:avLst/>
          </a:prstGeom>
          <a:noFill/>
          <a:ln>
            <a:noFill/>
          </a:ln>
        </p:spPr>
        <p:txBody>
          <a:bodyPr anchorCtr="0" anchor="t" bIns="45700" lIns="91425" spcFirstLastPara="1" rIns="91425" wrap="square" tIns="45700">
            <a:noAutofit/>
          </a:bodyPr>
          <a:lstStyle>
            <a:lvl1pPr lvl="0" marR="0" rtl="0" algn="ctr">
              <a:spcBef>
                <a:spcPts val="300"/>
              </a:spcBef>
              <a:spcAft>
                <a:spcPts val="0"/>
              </a:spcAft>
              <a:buSzPts val="1400"/>
              <a:buNone/>
              <a:defRPr b="0" i="0" sz="1500" u="none" cap="none" strike="noStrike">
                <a:solidFill>
                  <a:schemeClr val="lt1"/>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60" name="Google Shape;60;p13"/>
          <p:cNvSpPr/>
          <p:nvPr>
            <p:ph idx="4" type="pic"/>
          </p:nvPr>
        </p:nvSpPr>
        <p:spPr>
          <a:xfrm>
            <a:off x="3885302" y="4579023"/>
            <a:ext cx="3469500" cy="1248600"/>
          </a:xfrm>
          <a:prstGeom prst="rect">
            <a:avLst/>
          </a:prstGeom>
          <a:noFill/>
          <a:ln>
            <a:noFill/>
          </a:ln>
        </p:spPr>
        <p:txBody>
          <a:bodyPr anchorCtr="0" anchor="t" bIns="45700" lIns="91425" spcFirstLastPara="1" rIns="91425" wrap="square" tIns="45700">
            <a:noAutofit/>
          </a:bodyPr>
          <a:lstStyle>
            <a:lvl1pPr lvl="0" marR="0" rtl="0" algn="ctr">
              <a:spcBef>
                <a:spcPts val="300"/>
              </a:spcBef>
              <a:spcAft>
                <a:spcPts val="0"/>
              </a:spcAft>
              <a:buSzPts val="1400"/>
              <a:buNone/>
              <a:defRPr b="0" i="0" sz="1500" u="none" cap="none" strike="noStrike">
                <a:solidFill>
                  <a:schemeClr val="lt1"/>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61" name="Google Shape;61;p13"/>
          <p:cNvSpPr/>
          <p:nvPr>
            <p:ph idx="5" type="pic"/>
          </p:nvPr>
        </p:nvSpPr>
        <p:spPr>
          <a:xfrm>
            <a:off x="6628502" y="4579023"/>
            <a:ext cx="3469500" cy="1248600"/>
          </a:xfrm>
          <a:prstGeom prst="rect">
            <a:avLst/>
          </a:prstGeom>
          <a:noFill/>
          <a:ln>
            <a:noFill/>
          </a:ln>
        </p:spPr>
        <p:txBody>
          <a:bodyPr anchorCtr="0" anchor="t" bIns="45700" lIns="91425" spcFirstLastPara="1" rIns="91425" wrap="square" tIns="45700">
            <a:noAutofit/>
          </a:bodyPr>
          <a:lstStyle>
            <a:lvl1pPr lvl="0" marR="0" rtl="0" algn="ctr">
              <a:spcBef>
                <a:spcPts val="300"/>
              </a:spcBef>
              <a:spcAft>
                <a:spcPts val="0"/>
              </a:spcAft>
              <a:buSzPts val="1400"/>
              <a:buNone/>
              <a:defRPr b="0" i="0" sz="1500" u="none" cap="none" strike="noStrike">
                <a:solidFill>
                  <a:schemeClr val="lt1"/>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idx="1" type="body"/>
          </p:nvPr>
        </p:nvSpPr>
        <p:spPr>
          <a:xfrm>
            <a:off x="699247" y="1861441"/>
            <a:ext cx="7745400" cy="3170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SzPts val="1400"/>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SzPts val="1400"/>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SzPts val="1400"/>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SzPts val="1400"/>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18" name="Google Shape;18;p3"/>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3F3F3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nvSpPr>
        <p:spPr>
          <a:xfrm>
            <a:off x="4146550" y="2887663"/>
            <a:ext cx="858900" cy="92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455"/>
              </a:solidFill>
              <a:latin typeface="Noto Sans Symbols"/>
              <a:ea typeface="Noto Sans Symbols"/>
              <a:cs typeface="Noto Sans Symbols"/>
              <a:sym typeface="Noto Sans Symbols"/>
            </a:endParaRPr>
          </a:p>
        </p:txBody>
      </p:sp>
      <p:sp>
        <p:nvSpPr>
          <p:cNvPr id="21" name="Google Shape;21;p4"/>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54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4"/>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reas"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43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 name="Google Shape;25;p5"/>
          <p:cNvSpPr txBox="1"/>
          <p:nvPr>
            <p:ph idx="1" type="body"/>
          </p:nvPr>
        </p:nvSpPr>
        <p:spPr>
          <a:xfrm>
            <a:off x="685800"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26" name="Google Shape;26;p5"/>
          <p:cNvSpPr txBox="1"/>
          <p:nvPr>
            <p:ph idx="2" type="body"/>
          </p:nvPr>
        </p:nvSpPr>
        <p:spPr>
          <a:xfrm>
            <a:off x="4645151"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with Subtitles" type="twoTxTwoObj">
  <p:cSld name="TWO_OBJECTS_WITH_TEXT">
    <p:spTree>
      <p:nvGrpSpPr>
        <p:cNvPr id="27" name="Shape 27"/>
        <p:cNvGrpSpPr/>
        <p:nvPr/>
      </p:nvGrpSpPr>
      <p:grpSpPr>
        <a:xfrm>
          <a:off x="0" y="0"/>
          <a:ext cx="0" cy="0"/>
          <a:chOff x="0" y="0"/>
          <a:chExt cx="0" cy="0"/>
        </a:xfrm>
      </p:grpSpPr>
      <p:sp>
        <p:nvSpPr>
          <p:cNvPr id="28" name="Google Shape;28;p6"/>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43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9" name="Google Shape;29;p6"/>
          <p:cNvSpPr txBox="1"/>
          <p:nvPr>
            <p:ph idx="1" type="body"/>
          </p:nvPr>
        </p:nvSpPr>
        <p:spPr>
          <a:xfrm>
            <a:off x="688490" y="1783601"/>
            <a:ext cx="36219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0" name="Google Shape;30;p6"/>
          <p:cNvSpPr txBox="1"/>
          <p:nvPr>
            <p:ph idx="2" type="body"/>
          </p:nvPr>
        </p:nvSpPr>
        <p:spPr>
          <a:xfrm>
            <a:off x="688488" y="2622290"/>
            <a:ext cx="36219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1" name="Google Shape;31;p6"/>
          <p:cNvSpPr txBox="1"/>
          <p:nvPr>
            <p:ph idx="3" type="body"/>
          </p:nvPr>
        </p:nvSpPr>
        <p:spPr>
          <a:xfrm>
            <a:off x="4785878" y="1783601"/>
            <a:ext cx="36636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2" name="Google Shape;32;p6"/>
          <p:cNvSpPr txBox="1"/>
          <p:nvPr>
            <p:ph idx="4" type="body"/>
          </p:nvPr>
        </p:nvSpPr>
        <p:spPr>
          <a:xfrm>
            <a:off x="4785878" y="2619063"/>
            <a:ext cx="36588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33" name="Shape 33"/>
        <p:cNvGrpSpPr/>
        <p:nvPr/>
      </p:nvGrpSpPr>
      <p:grpSpPr>
        <a:xfrm>
          <a:off x="0" y="0"/>
          <a:ext cx="0" cy="0"/>
          <a:chOff x="0" y="0"/>
          <a:chExt cx="0" cy="0"/>
        </a:xfrm>
      </p:grpSpPr>
      <p:sp>
        <p:nvSpPr>
          <p:cNvPr id="34" name="Google Shape;34;p7"/>
          <p:cNvSpPr txBox="1"/>
          <p:nvPr>
            <p:ph idx="1" type="body"/>
          </p:nvPr>
        </p:nvSpPr>
        <p:spPr>
          <a:xfrm>
            <a:off x="692002" y="559399"/>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35" name="Google Shape;35;p7"/>
          <p:cNvSpPr txBox="1"/>
          <p:nvPr>
            <p:ph idx="2" type="body"/>
          </p:nvPr>
        </p:nvSpPr>
        <p:spPr>
          <a:xfrm>
            <a:off x="4889812" y="562026"/>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36" name="Shape 36"/>
        <p:cNvGrpSpPr/>
        <p:nvPr/>
      </p:nvGrpSpPr>
      <p:grpSpPr>
        <a:xfrm>
          <a:off x="0" y="0"/>
          <a:ext cx="0" cy="0"/>
          <a:chOff x="0" y="0"/>
          <a:chExt cx="0" cy="0"/>
        </a:xfrm>
      </p:grpSpPr>
      <p:sp>
        <p:nvSpPr>
          <p:cNvPr id="37" name="Google Shape;37;p8"/>
          <p:cNvSpPr/>
          <p:nvPr>
            <p:ph idx="2" type="pic"/>
          </p:nvPr>
        </p:nvSpPr>
        <p:spPr>
          <a:xfrm rot="344342">
            <a:off x="773452" y="536637"/>
            <a:ext cx="7578184" cy="3491208"/>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38" name="Google Shape;38;p8"/>
          <p:cNvSpPr txBox="1"/>
          <p:nvPr>
            <p:ph idx="1" type="body"/>
          </p:nvPr>
        </p:nvSpPr>
        <p:spPr>
          <a:xfrm>
            <a:off x="688489" y="4486019"/>
            <a:ext cx="7756200" cy="8049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spTree>
      <p:nvGrpSpPr>
        <p:cNvPr id="39" name="Shape 39"/>
        <p:cNvGrpSpPr/>
        <p:nvPr/>
      </p:nvGrpSpPr>
      <p:grpSpPr>
        <a:xfrm>
          <a:off x="0" y="0"/>
          <a:ext cx="0" cy="0"/>
          <a:chOff x="0" y="0"/>
          <a:chExt cx="0" cy="0"/>
        </a:xfrm>
      </p:grpSpPr>
      <p:pic>
        <p:nvPicPr>
          <p:cNvPr descr="PPT-General9.jpg" id="40" name="Google Shape;40;p9"/>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genbuffbacker.jpg" id="41" name="Google Shape;41;p9"/>
          <p:cNvPicPr preferRelativeResize="0"/>
          <p:nvPr/>
        </p:nvPicPr>
        <p:blipFill rotWithShape="1">
          <a:blip r:embed="rId3">
            <a:alphaModFix/>
          </a:blip>
          <a:srcRect b="0" l="0" r="0" t="0"/>
          <a:stretch/>
        </p:blipFill>
        <p:spPr>
          <a:xfrm>
            <a:off x="0" y="0"/>
            <a:ext cx="9143998" cy="68579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MVC">
  <p:cSld name="Title Slide - MVC">
    <p:spTree>
      <p:nvGrpSpPr>
        <p:cNvPr id="42" name="Shape 42"/>
        <p:cNvGrpSpPr/>
        <p:nvPr/>
      </p:nvGrpSpPr>
      <p:grpSpPr>
        <a:xfrm>
          <a:off x="0" y="0"/>
          <a:ext cx="0" cy="0"/>
          <a:chOff x="0" y="0"/>
          <a:chExt cx="0" cy="0"/>
        </a:xfrm>
      </p:grpSpPr>
      <p:pic>
        <p:nvPicPr>
          <p:cNvPr descr="MVC-ppt2.jpg" id="43" name="Google Shape;43;p1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4" name="Google Shape;44;p10"/>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5" name="Google Shape;45;p10"/>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4.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PPT-General11.jpg" id="6" name="Google Shape;6;p1"/>
          <p:cNvPicPr preferRelativeResize="0"/>
          <p:nvPr/>
        </p:nvPicPr>
        <p:blipFill rotWithShape="1">
          <a:blip r:embed="rId1">
            <a:alphaModFix/>
          </a:blip>
          <a:srcRect b="0" l="0" r="0" t="0"/>
          <a:stretch/>
        </p:blipFill>
        <p:spPr>
          <a:xfrm>
            <a:off x="0" y="0"/>
            <a:ext cx="9143998" cy="6857998"/>
          </a:xfrm>
          <a:prstGeom prst="rect">
            <a:avLst/>
          </a:prstGeom>
          <a:noFill/>
          <a:ln>
            <a:noFill/>
          </a:ln>
        </p:spPr>
      </p:pic>
      <p:sp>
        <p:nvSpPr>
          <p:cNvPr id="7" name="Google Shape;7;p1"/>
          <p:cNvSpPr txBox="1"/>
          <p:nvPr>
            <p:ph idx="10" type="dt"/>
          </p:nvPr>
        </p:nvSpPr>
        <p:spPr>
          <a:xfrm>
            <a:off x="360363" y="6161088"/>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8" name="Google Shape;8;p1"/>
          <p:cNvSpPr txBox="1"/>
          <p:nvPr>
            <p:ph idx="11" type="ftr"/>
          </p:nvPr>
        </p:nvSpPr>
        <p:spPr>
          <a:xfrm>
            <a:off x="3124200" y="6161088"/>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9" name="Google Shape;9;p1"/>
          <p:cNvSpPr txBox="1"/>
          <p:nvPr>
            <p:ph idx="12" type="sldNum"/>
          </p:nvPr>
        </p:nvSpPr>
        <p:spPr>
          <a:xfrm>
            <a:off x="6638925" y="6161088"/>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 name="Google Shape;10;p1"/>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PPT-General4.jpg" id="11" name="Google Shape;11;p1"/>
          <p:cNvPicPr preferRelativeResize="0"/>
          <p:nvPr/>
        </p:nvPicPr>
        <p:blipFill rotWithShape="1">
          <a:blip r:embed="rId2">
            <a:alphaModFix/>
          </a:blip>
          <a:srcRect b="0" l="0" r="0" t="0"/>
          <a:stretch/>
        </p:blipFill>
        <p:spPr>
          <a:xfrm>
            <a:off x="0" y="0"/>
            <a:ext cx="9143998" cy="68579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omments" Target="../comments/comment1.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comments" Target="../comments/commen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towardsdatascience.com/" TargetMode="External"/><Relationship Id="rId4" Type="http://schemas.openxmlformats.org/officeDocument/2006/relationships/hyperlink" Target="https://stats.idre.ucla.edu/r/dae/" TargetMode="External"/><Relationship Id="rId5" Type="http://schemas.openxmlformats.org/officeDocument/2006/relationships/hyperlink" Target="https://stackoverflow.com/" TargetMode="External"/><Relationship Id="rId6" Type="http://schemas.openxmlformats.org/officeDocument/2006/relationships/hyperlink" Target="https://www.kaggle.com/" TargetMode="External"/><Relationship Id="rId7" Type="http://schemas.openxmlformats.org/officeDocument/2006/relationships/hyperlink" Target="https://www.r-bloggers.com/" TargetMode="External"/><Relationship Id="rId8" Type="http://schemas.openxmlformats.org/officeDocument/2006/relationships/hyperlink" Target="https://www.datacamp.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ctrTitle"/>
          </p:nvPr>
        </p:nvSpPr>
        <p:spPr>
          <a:xfrm>
            <a:off x="78975" y="1517225"/>
            <a:ext cx="5394900" cy="1382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Verdana"/>
                <a:ea typeface="Verdana"/>
                <a:cs typeface="Verdana"/>
                <a:sym typeface="Verdana"/>
              </a:rPr>
              <a:t>An Analysis of the Movie Industry</a:t>
            </a:r>
            <a:endParaRPr>
              <a:latin typeface="Verdana"/>
              <a:ea typeface="Verdana"/>
              <a:cs typeface="Verdana"/>
              <a:sym typeface="Verdana"/>
            </a:endParaRPr>
          </a:p>
        </p:txBody>
      </p:sp>
      <p:sp>
        <p:nvSpPr>
          <p:cNvPr id="67" name="Google Shape;67;p14"/>
          <p:cNvSpPr txBox="1"/>
          <p:nvPr>
            <p:ph idx="1" type="subTitle"/>
          </p:nvPr>
        </p:nvSpPr>
        <p:spPr>
          <a:xfrm>
            <a:off x="78975" y="3048025"/>
            <a:ext cx="3054600" cy="138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Font typeface="Noto Sans Symbols"/>
              <a:buNone/>
            </a:pPr>
            <a:r>
              <a:rPr i="1" lang="en-US" sz="1800">
                <a:solidFill>
                  <a:srgbClr val="FFFFFF"/>
                </a:solidFill>
                <a:latin typeface="Georgia"/>
                <a:ea typeface="Georgia"/>
                <a:cs typeface="Georgia"/>
                <a:sym typeface="Georgia"/>
              </a:rPr>
              <a:t>Data Science Project 2</a:t>
            </a:r>
            <a:endParaRPr i="1" sz="1800">
              <a:solidFill>
                <a:srgbClr val="FFFFFF"/>
              </a:solidFill>
              <a:latin typeface="Georgia"/>
              <a:ea typeface="Georgia"/>
              <a:cs typeface="Georgia"/>
              <a:sym typeface="Georgia"/>
            </a:endParaRPr>
          </a:p>
          <a:p>
            <a:pPr indent="0" lvl="0" marL="0" rtl="0" algn="l">
              <a:spcBef>
                <a:spcPts val="0"/>
              </a:spcBef>
              <a:spcAft>
                <a:spcPts val="0"/>
              </a:spcAft>
              <a:buSzPts val="2400"/>
              <a:buFont typeface="Noto Sans Symbols"/>
              <a:buNone/>
            </a:pPr>
            <a:r>
              <a:rPr i="1" lang="en-US" sz="1800">
                <a:solidFill>
                  <a:srgbClr val="FFFFFF"/>
                </a:solidFill>
                <a:latin typeface="Georgia"/>
                <a:ea typeface="Georgia"/>
                <a:cs typeface="Georgia"/>
                <a:sym typeface="Georgia"/>
              </a:rPr>
              <a:t>Presented by: </a:t>
            </a:r>
            <a:endParaRPr i="1" sz="1800">
              <a:solidFill>
                <a:srgbClr val="FFFFFF"/>
              </a:solidFill>
              <a:latin typeface="Georgia"/>
              <a:ea typeface="Georgia"/>
              <a:cs typeface="Georgia"/>
              <a:sym typeface="Georgia"/>
            </a:endParaRPr>
          </a:p>
          <a:p>
            <a:pPr indent="0" lvl="0" marL="0" rtl="0" algn="l">
              <a:spcBef>
                <a:spcPts val="480"/>
              </a:spcBef>
              <a:spcAft>
                <a:spcPts val="0"/>
              </a:spcAft>
              <a:buClr>
                <a:schemeClr val="dk1"/>
              </a:buClr>
              <a:buFont typeface="Arial"/>
              <a:buNone/>
            </a:pPr>
            <a:r>
              <a:rPr i="1" lang="en-US" sz="1800">
                <a:solidFill>
                  <a:srgbClr val="FFFFFF"/>
                </a:solidFill>
                <a:latin typeface="Georgia"/>
                <a:ea typeface="Georgia"/>
                <a:cs typeface="Georgia"/>
                <a:sym typeface="Georgia"/>
              </a:rPr>
              <a:t>Tran Hieu Le, Totyana Hill, Fahim Ishrak, Zhilin Wang</a:t>
            </a:r>
            <a:endParaRPr i="1" sz="1800">
              <a:solidFill>
                <a:srgbClr val="FFFFFF"/>
              </a:solidFill>
              <a:latin typeface="Georgia"/>
              <a:ea typeface="Georgia"/>
              <a:cs typeface="Georgia"/>
              <a:sym typeface="Georgia"/>
            </a:endParaRPr>
          </a:p>
          <a:p>
            <a:pPr indent="0" lvl="0" marL="0" rtl="0" algn="l">
              <a:spcBef>
                <a:spcPts val="480"/>
              </a:spcBef>
              <a:spcAft>
                <a:spcPts val="0"/>
              </a:spcAft>
              <a:buClr>
                <a:schemeClr val="dk1"/>
              </a:buClr>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descr="A close up of a piano&#10;&#10;Description automatically generated" id="120" name="Google Shape;120;p23"/>
          <p:cNvPicPr preferRelativeResize="0"/>
          <p:nvPr>
            <p:ph idx="1" type="body"/>
          </p:nvPr>
        </p:nvPicPr>
        <p:blipFill rotWithShape="1">
          <a:blip r:embed="rId3">
            <a:alphaModFix/>
          </a:blip>
          <a:srcRect b="0" l="0" r="0" t="0"/>
          <a:stretch/>
        </p:blipFill>
        <p:spPr>
          <a:xfrm>
            <a:off x="231338" y="1519775"/>
            <a:ext cx="4135500" cy="2954100"/>
          </a:xfrm>
          <a:prstGeom prst="rect">
            <a:avLst/>
          </a:prstGeom>
          <a:noFill/>
          <a:ln>
            <a:noFill/>
          </a:ln>
        </p:spPr>
      </p:pic>
      <p:pic>
        <p:nvPicPr>
          <p:cNvPr descr="A close up of a piano&#10;&#10;Description automatically generated" id="121" name="Google Shape;121;p23"/>
          <p:cNvPicPr preferRelativeResize="0"/>
          <p:nvPr>
            <p:ph idx="1" type="body"/>
          </p:nvPr>
        </p:nvPicPr>
        <p:blipFill rotWithShape="1">
          <a:blip r:embed="rId4">
            <a:alphaModFix/>
          </a:blip>
          <a:srcRect b="0" l="0" r="0" t="0"/>
          <a:stretch/>
        </p:blipFill>
        <p:spPr>
          <a:xfrm>
            <a:off x="4651725" y="1503725"/>
            <a:ext cx="4181400" cy="2986200"/>
          </a:xfrm>
          <a:prstGeom prst="rect">
            <a:avLst/>
          </a:prstGeom>
          <a:noFill/>
          <a:ln>
            <a:noFill/>
          </a:ln>
        </p:spPr>
      </p:pic>
      <p:sp>
        <p:nvSpPr>
          <p:cNvPr id="122" name="Google Shape;122;p23"/>
          <p:cNvSpPr txBox="1"/>
          <p:nvPr>
            <p:ph type="title"/>
          </p:nvPr>
        </p:nvSpPr>
        <p:spPr>
          <a:xfrm>
            <a:off x="231350" y="237777"/>
            <a:ext cx="7756200" cy="69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Feature Selection</a:t>
            </a:r>
            <a:endParaRPr b="0" sz="3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idx="1" type="body"/>
          </p:nvPr>
        </p:nvSpPr>
        <p:spPr>
          <a:xfrm>
            <a:off x="407505" y="3581358"/>
            <a:ext cx="8468139" cy="1261503"/>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The results are the same as the model with full predictors.</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All coefficients of numerical variables are statistically significant.</a:t>
            </a:r>
            <a:endParaRPr sz="2000">
              <a:solidFill>
                <a:srgbClr val="000000"/>
              </a:solidFill>
              <a:latin typeface="Georgia"/>
              <a:ea typeface="Georgia"/>
              <a:cs typeface="Georgia"/>
              <a:sym typeface="Georgia"/>
            </a:endParaRPr>
          </a:p>
        </p:txBody>
      </p:sp>
      <p:graphicFrame>
        <p:nvGraphicFramePr>
          <p:cNvPr id="128" name="Google Shape;128;p24"/>
          <p:cNvGraphicFramePr/>
          <p:nvPr/>
        </p:nvGraphicFramePr>
        <p:xfrm>
          <a:off x="876024" y="1706038"/>
          <a:ext cx="3000000" cy="3000000"/>
        </p:xfrm>
        <a:graphic>
          <a:graphicData uri="http://schemas.openxmlformats.org/drawingml/2006/table">
            <a:tbl>
              <a:tblPr bandRow="1" firstRow="1">
                <a:noFill/>
                <a:tableStyleId>{EA93EA4F-87A0-4228-831D-94901F1D77D5}</a:tableStyleId>
              </a:tblPr>
              <a:tblGrid>
                <a:gridCol w="1848000"/>
                <a:gridCol w="1848000"/>
                <a:gridCol w="1848000"/>
                <a:gridCol w="1848000"/>
              </a:tblGrid>
              <a:tr h="370850">
                <a:tc gridSpan="4">
                  <a:txBody>
                    <a:bodyPr/>
                    <a:lstStyle/>
                    <a:p>
                      <a:pPr indent="0" lvl="0" marL="0" marR="0" rtl="0" algn="ctr">
                        <a:lnSpc>
                          <a:spcPct val="100000"/>
                        </a:lnSpc>
                        <a:spcBef>
                          <a:spcPts val="0"/>
                        </a:spcBef>
                        <a:spcAft>
                          <a:spcPts val="0"/>
                        </a:spcAft>
                        <a:buClr>
                          <a:schemeClr val="dk1"/>
                        </a:buClr>
                        <a:buSzPts val="1800"/>
                        <a:buFont typeface="Book Antiqua"/>
                        <a:buNone/>
                      </a:pPr>
                      <a:r>
                        <a:rPr lang="en-US" sz="1800"/>
                        <a:t> revenue ~ vote + popularity + budget + company + genres</a:t>
                      </a:r>
                      <a:endParaRPr/>
                    </a:p>
                    <a:p>
                      <a:pPr indent="0" lvl="0" marL="0" marR="0" rtl="0" algn="ctr">
                        <a:spcBef>
                          <a:spcPts val="0"/>
                        </a:spcBef>
                        <a:spcAft>
                          <a:spcPts val="0"/>
                        </a:spcAft>
                        <a:buNone/>
                      </a:pPr>
                      <a:r>
                        <a:t/>
                      </a:r>
                      <a:endParaRPr sz="1800"/>
                    </a:p>
                  </a:txBody>
                  <a:tcPr marT="45725" marB="45725" marR="91450" marL="91450"/>
                </a:tc>
                <a:tc hMerge="1"/>
                <a:tc hMerge="1"/>
                <a:tc hMerge="1"/>
              </a:tr>
              <a:tr h="370850">
                <a:tc>
                  <a:txBody>
                    <a:bodyPr/>
                    <a:lstStyle/>
                    <a:p>
                      <a:pPr indent="0" lvl="0" marL="0" marR="0" rtl="0" algn="ctr">
                        <a:spcBef>
                          <a:spcPts val="0"/>
                        </a:spcBef>
                        <a:spcAft>
                          <a:spcPts val="0"/>
                        </a:spcAft>
                        <a:buNone/>
                      </a:pPr>
                      <a:r>
                        <a:rPr lang="en-US" sz="1800"/>
                        <a:t>R-squared</a:t>
                      </a:r>
                      <a:endParaRPr/>
                    </a:p>
                  </a:txBody>
                  <a:tcPr marT="45725" marB="45725" marR="91450" marL="91450"/>
                </a:tc>
                <a:tc>
                  <a:txBody>
                    <a:bodyPr/>
                    <a:lstStyle/>
                    <a:p>
                      <a:pPr indent="0" lvl="0" marL="0" marR="0" rtl="0" algn="ctr">
                        <a:spcBef>
                          <a:spcPts val="0"/>
                        </a:spcBef>
                        <a:spcAft>
                          <a:spcPts val="0"/>
                        </a:spcAft>
                        <a:buNone/>
                      </a:pPr>
                      <a:r>
                        <a:rPr lang="en-US" sz="1800"/>
                        <a:t>Adj R-squared</a:t>
                      </a:r>
                      <a:endParaRPr/>
                    </a:p>
                  </a:txBody>
                  <a:tcPr marT="45725" marB="45725" marR="91450" marL="91450"/>
                </a:tc>
                <a:tc>
                  <a:txBody>
                    <a:bodyPr/>
                    <a:lstStyle/>
                    <a:p>
                      <a:pPr indent="0" lvl="0" marL="0" marR="0" rtl="0" algn="ctr">
                        <a:spcBef>
                          <a:spcPts val="0"/>
                        </a:spcBef>
                        <a:spcAft>
                          <a:spcPts val="0"/>
                        </a:spcAft>
                        <a:buNone/>
                      </a:pPr>
                      <a:r>
                        <a:rPr lang="en-US" sz="1800"/>
                        <a:t>F-statistic</a:t>
                      </a:r>
                      <a:endParaRPr/>
                    </a:p>
                  </a:txBody>
                  <a:tcPr marT="45725" marB="45725" marR="91450" marL="91450"/>
                </a:tc>
                <a:tc>
                  <a:txBody>
                    <a:bodyPr/>
                    <a:lstStyle/>
                    <a:p>
                      <a:pPr indent="0" lvl="0" marL="0" marR="0" rtl="0" algn="ctr">
                        <a:spcBef>
                          <a:spcPts val="0"/>
                        </a:spcBef>
                        <a:spcAft>
                          <a:spcPts val="0"/>
                        </a:spcAft>
                        <a:buNone/>
                      </a:pPr>
                      <a:r>
                        <a:rPr lang="en-US" sz="1800"/>
                        <a:t>p-value</a:t>
                      </a:r>
                      <a:endParaRPr/>
                    </a:p>
                  </a:txBody>
                  <a:tcPr marT="45725" marB="45725" marR="91450" marL="91450"/>
                </a:tc>
              </a:tr>
              <a:tr h="370850">
                <a:tc>
                  <a:txBody>
                    <a:bodyPr/>
                    <a:lstStyle/>
                    <a:p>
                      <a:pPr indent="0" lvl="0" marL="0" marR="0" rtl="0" algn="ctr">
                        <a:spcBef>
                          <a:spcPts val="0"/>
                        </a:spcBef>
                        <a:spcAft>
                          <a:spcPts val="0"/>
                        </a:spcAft>
                        <a:buNone/>
                      </a:pPr>
                      <a:r>
                        <a:rPr lang="en-US" sz="1800"/>
                        <a:t>0.725</a:t>
                      </a:r>
                      <a:endParaRPr/>
                    </a:p>
                  </a:txBody>
                  <a:tcPr marT="45725" marB="45725" marR="91450" marL="91450"/>
                </a:tc>
                <a:tc>
                  <a:txBody>
                    <a:bodyPr/>
                    <a:lstStyle/>
                    <a:p>
                      <a:pPr indent="0" lvl="0" marL="0" marR="0" rtl="0" algn="ctr">
                        <a:spcBef>
                          <a:spcPts val="0"/>
                        </a:spcBef>
                        <a:spcAft>
                          <a:spcPts val="0"/>
                        </a:spcAft>
                        <a:buNone/>
                      </a:pPr>
                      <a:r>
                        <a:rPr lang="en-US" sz="1800"/>
                        <a:t>0.721</a:t>
                      </a:r>
                      <a:endParaRPr/>
                    </a:p>
                  </a:txBody>
                  <a:tcPr marT="45725" marB="45725" marR="91450" marL="91450"/>
                </a:tc>
                <a:tc>
                  <a:txBody>
                    <a:bodyPr/>
                    <a:lstStyle/>
                    <a:p>
                      <a:pPr indent="0" lvl="0" marL="0" marR="0" rtl="0" algn="ctr">
                        <a:spcBef>
                          <a:spcPts val="0"/>
                        </a:spcBef>
                        <a:spcAft>
                          <a:spcPts val="0"/>
                        </a:spcAft>
                        <a:buNone/>
                      </a:pPr>
                      <a:r>
                        <a:rPr lang="en-US" sz="1800"/>
                        <a:t>255</a:t>
                      </a:r>
                      <a:endParaRPr/>
                    </a:p>
                  </a:txBody>
                  <a:tcPr marT="45725" marB="45725" marR="91450" marL="91450"/>
                </a:tc>
                <a:tc>
                  <a:txBody>
                    <a:bodyPr/>
                    <a:lstStyle/>
                    <a:p>
                      <a:pPr indent="0" lvl="0" marL="0" marR="0" rtl="0" algn="ctr">
                        <a:spcBef>
                          <a:spcPts val="0"/>
                        </a:spcBef>
                        <a:spcAft>
                          <a:spcPts val="0"/>
                        </a:spcAft>
                        <a:buNone/>
                      </a:pPr>
                      <a:r>
                        <a:rPr lang="en-US" sz="1800"/>
                        <a:t>&lt;2e-16</a:t>
                      </a:r>
                      <a:endParaRPr/>
                    </a:p>
                  </a:txBody>
                  <a:tcPr marT="45725" marB="45725" marR="91450" marL="91450"/>
                </a:tc>
              </a:tr>
            </a:tbl>
          </a:graphicData>
        </a:graphic>
      </p:graphicFrame>
      <p:sp>
        <p:nvSpPr>
          <p:cNvPr id="129" name="Google Shape;129;p24"/>
          <p:cNvSpPr txBox="1"/>
          <p:nvPr>
            <p:ph type="title"/>
          </p:nvPr>
        </p:nvSpPr>
        <p:spPr>
          <a:xfrm>
            <a:off x="212850" y="297327"/>
            <a:ext cx="7756200" cy="72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Linear Regression</a:t>
            </a:r>
            <a:endParaRPr b="0" sz="3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descr="A screenshot of a cell phone&#10;&#10;Description automatically generated" id="134" name="Google Shape;134;p25"/>
          <p:cNvPicPr preferRelativeResize="0"/>
          <p:nvPr>
            <p:ph idx="1" type="body"/>
          </p:nvPr>
        </p:nvPicPr>
        <p:blipFill rotWithShape="1">
          <a:blip r:embed="rId3">
            <a:alphaModFix/>
          </a:blip>
          <a:srcRect b="0" l="0" r="0" t="0"/>
          <a:stretch/>
        </p:blipFill>
        <p:spPr>
          <a:xfrm>
            <a:off x="138092" y="1498324"/>
            <a:ext cx="6000900" cy="3703200"/>
          </a:xfrm>
          <a:prstGeom prst="rect">
            <a:avLst/>
          </a:prstGeom>
          <a:noFill/>
          <a:ln>
            <a:noFill/>
          </a:ln>
        </p:spPr>
      </p:pic>
      <p:graphicFrame>
        <p:nvGraphicFramePr>
          <p:cNvPr id="135" name="Google Shape;135;p25"/>
          <p:cNvGraphicFramePr/>
          <p:nvPr/>
        </p:nvGraphicFramePr>
        <p:xfrm>
          <a:off x="6501702" y="1497262"/>
          <a:ext cx="3000000" cy="3000000"/>
        </p:xfrm>
        <a:graphic>
          <a:graphicData uri="http://schemas.openxmlformats.org/drawingml/2006/table">
            <a:tbl>
              <a:tblPr bandRow="1" firstRow="1">
                <a:noFill/>
                <a:tableStyleId>{EA93EA4F-87A0-4228-831D-94901F1D77D5}</a:tableStyleId>
              </a:tblPr>
              <a:tblGrid>
                <a:gridCol w="818750"/>
                <a:gridCol w="1542575"/>
              </a:tblGrid>
              <a:tr h="346550">
                <a:tc>
                  <a:txBody>
                    <a:bodyPr/>
                    <a:lstStyle/>
                    <a:p>
                      <a:pPr indent="0" lvl="0" marL="0" marR="0" rtl="0" algn="l">
                        <a:spcBef>
                          <a:spcPts val="0"/>
                        </a:spcBef>
                        <a:spcAft>
                          <a:spcPts val="0"/>
                        </a:spcAft>
                        <a:buNone/>
                      </a:pPr>
                      <a:r>
                        <a:rPr lang="en-US" sz="1800"/>
                        <a:t>CP</a:t>
                      </a:r>
                      <a:endParaRPr/>
                    </a:p>
                  </a:txBody>
                  <a:tcPr marT="45725" marB="45725" marR="91450" marL="91450"/>
                </a:tc>
                <a:tc>
                  <a:txBody>
                    <a:bodyPr/>
                    <a:lstStyle/>
                    <a:p>
                      <a:pPr indent="0" lvl="0" marL="0" marR="0" rtl="0" algn="l">
                        <a:spcBef>
                          <a:spcPts val="0"/>
                        </a:spcBef>
                        <a:spcAft>
                          <a:spcPts val="0"/>
                        </a:spcAft>
                        <a:buNone/>
                      </a:pPr>
                      <a:r>
                        <a:rPr lang="en-US" sz="1800"/>
                        <a:t>Rel Error</a:t>
                      </a:r>
                      <a:endParaRPr/>
                    </a:p>
                  </a:txBody>
                  <a:tcPr marT="45725" marB="45725" marR="91450" marL="91450"/>
                </a:tc>
              </a:tr>
              <a:tr h="3708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1.000</a:t>
                      </a:r>
                      <a:endParaRPr/>
                    </a:p>
                  </a:txBody>
                  <a:tcPr marT="45725" marB="45725" marR="91450" marL="91450"/>
                </a:tc>
              </a:tr>
              <a:tr h="3708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0.709</a:t>
                      </a:r>
                      <a:endParaRPr/>
                    </a:p>
                  </a:txBody>
                  <a:tcPr marT="45725" marB="45725" marR="91450" marL="91450"/>
                </a:tc>
              </a:tr>
              <a:tr h="3708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0.535</a:t>
                      </a:r>
                      <a:endParaRPr/>
                    </a:p>
                  </a:txBody>
                  <a:tcPr marT="45725" marB="45725" marR="91450" marL="91450"/>
                </a:tc>
              </a:tr>
              <a:tr h="3708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0.483</a:t>
                      </a:r>
                      <a:endParaRPr/>
                    </a:p>
                  </a:txBody>
                  <a:tcPr marT="45725" marB="45725" marR="91450" marL="91450"/>
                </a:tc>
              </a:tr>
              <a:tr h="370850">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0.455</a:t>
                      </a:r>
                      <a:endParaRPr/>
                    </a:p>
                  </a:txBody>
                  <a:tcPr marT="45725" marB="45725" marR="91450" marL="91450"/>
                </a:tc>
              </a:tr>
              <a:tr h="370850">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0.452</a:t>
                      </a:r>
                      <a:endParaRPr/>
                    </a:p>
                  </a:txBody>
                  <a:tcPr marT="45725" marB="45725" marR="91450" marL="91450"/>
                </a:tc>
              </a:tr>
              <a:tr h="370850">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0.412</a:t>
                      </a:r>
                      <a:endParaRPr/>
                    </a:p>
                  </a:txBody>
                  <a:tcPr marT="45725" marB="45725" marR="91450" marL="91450"/>
                </a:tc>
              </a:tr>
              <a:tr h="370850">
                <a:tc>
                  <a:txBody>
                    <a:bodyPr/>
                    <a:lstStyle/>
                    <a:p>
                      <a:pPr indent="0" lvl="0" marL="0" marR="0" rtl="0" algn="l">
                        <a:spcBef>
                          <a:spcPts val="0"/>
                        </a:spcBef>
                        <a:spcAft>
                          <a:spcPts val="0"/>
                        </a:spcAft>
                        <a:buNone/>
                      </a:pPr>
                      <a:r>
                        <a:rPr b="1" lang="en-US" sz="1800">
                          <a:solidFill>
                            <a:srgbClr val="980000"/>
                          </a:solidFill>
                        </a:rPr>
                        <a:t>8</a:t>
                      </a:r>
                      <a:endParaRPr b="1">
                        <a:solidFill>
                          <a:srgbClr val="980000"/>
                        </a:solidFill>
                      </a:endParaRPr>
                    </a:p>
                  </a:txBody>
                  <a:tcPr marT="45725" marB="45725" marR="91450" marL="91450"/>
                </a:tc>
                <a:tc>
                  <a:txBody>
                    <a:bodyPr/>
                    <a:lstStyle/>
                    <a:p>
                      <a:pPr indent="0" lvl="0" marL="0" marR="0" rtl="0" algn="l">
                        <a:spcBef>
                          <a:spcPts val="0"/>
                        </a:spcBef>
                        <a:spcAft>
                          <a:spcPts val="0"/>
                        </a:spcAft>
                        <a:buNone/>
                      </a:pPr>
                      <a:r>
                        <a:rPr b="1" lang="en-US" sz="1800">
                          <a:solidFill>
                            <a:srgbClr val="980000"/>
                          </a:solidFill>
                        </a:rPr>
                        <a:t>0.383 (min)</a:t>
                      </a:r>
                      <a:endParaRPr b="1">
                        <a:solidFill>
                          <a:srgbClr val="980000"/>
                        </a:solidFill>
                      </a:endParaRPr>
                    </a:p>
                  </a:txBody>
                  <a:tcPr marT="45725" marB="45725" marR="91450" marL="91450"/>
                </a:tc>
              </a:tr>
              <a:tr h="370850">
                <a:tc>
                  <a:txBody>
                    <a:bodyPr/>
                    <a:lstStyle/>
                    <a:p>
                      <a:pPr indent="0" lvl="0" marL="0" marR="0" rtl="0" algn="l">
                        <a:spcBef>
                          <a:spcPts val="0"/>
                        </a:spcBef>
                        <a:spcAft>
                          <a:spcPts val="0"/>
                        </a:spcAft>
                        <a:buNone/>
                      </a:pPr>
                      <a:r>
                        <a:rPr lang="en-US" sz="1800"/>
                        <a:t>9</a:t>
                      </a:r>
                      <a:endParaRPr/>
                    </a:p>
                  </a:txBody>
                  <a:tcPr marT="45725" marB="45725" marR="91450" marL="91450"/>
                </a:tc>
                <a:tc>
                  <a:txBody>
                    <a:bodyPr/>
                    <a:lstStyle/>
                    <a:p>
                      <a:pPr indent="0" lvl="0" marL="0" marR="0" rtl="0" algn="l">
                        <a:spcBef>
                          <a:spcPts val="0"/>
                        </a:spcBef>
                        <a:spcAft>
                          <a:spcPts val="0"/>
                        </a:spcAft>
                        <a:buNone/>
                      </a:pPr>
                      <a:r>
                        <a:rPr lang="en-US" sz="1800"/>
                        <a:t>0.385</a:t>
                      </a:r>
                      <a:endParaRPr/>
                    </a:p>
                  </a:txBody>
                  <a:tcPr marT="45725" marB="45725" marR="91450" marL="91450"/>
                </a:tc>
              </a:tr>
            </a:tbl>
          </a:graphicData>
        </a:graphic>
      </p:graphicFrame>
      <p:sp>
        <p:nvSpPr>
          <p:cNvPr id="136" name="Google Shape;136;p25"/>
          <p:cNvSpPr txBox="1"/>
          <p:nvPr>
            <p:ph type="title"/>
          </p:nvPr>
        </p:nvSpPr>
        <p:spPr>
          <a:xfrm>
            <a:off x="203750" y="217052"/>
            <a:ext cx="7756200" cy="78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Regression Tree</a:t>
            </a:r>
            <a:endParaRPr b="0" sz="36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A picture containing map&#10;&#10;Description automatically generated" id="141" name="Google Shape;141;p26"/>
          <p:cNvPicPr preferRelativeResize="0"/>
          <p:nvPr>
            <p:ph idx="1" type="body"/>
          </p:nvPr>
        </p:nvPicPr>
        <p:blipFill rotWithShape="1">
          <a:blip r:embed="rId3">
            <a:alphaModFix/>
          </a:blip>
          <a:srcRect b="0" l="0" r="0" t="0"/>
          <a:stretch/>
        </p:blipFill>
        <p:spPr>
          <a:xfrm>
            <a:off x="814496" y="774000"/>
            <a:ext cx="7631700" cy="4709700"/>
          </a:xfrm>
          <a:prstGeom prst="rect">
            <a:avLst/>
          </a:prstGeom>
          <a:noFill/>
          <a:ln>
            <a:noFill/>
          </a:ln>
        </p:spPr>
      </p:pic>
      <p:sp>
        <p:nvSpPr>
          <p:cNvPr id="142" name="Google Shape;142;p26"/>
          <p:cNvSpPr txBox="1"/>
          <p:nvPr>
            <p:ph type="title"/>
          </p:nvPr>
        </p:nvSpPr>
        <p:spPr>
          <a:xfrm>
            <a:off x="267975" y="109177"/>
            <a:ext cx="7756200" cy="77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Pruned Tree</a:t>
            </a:r>
            <a:endParaRPr b="0" sz="3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A screenshot of a map&#10;&#10;Description automatically generated" id="147" name="Google Shape;147;p27"/>
          <p:cNvPicPr preferRelativeResize="0"/>
          <p:nvPr>
            <p:ph idx="1" type="body"/>
          </p:nvPr>
        </p:nvPicPr>
        <p:blipFill rotWithShape="1">
          <a:blip r:embed="rId3">
            <a:alphaModFix/>
          </a:blip>
          <a:srcRect b="0" l="0" r="0" t="0"/>
          <a:stretch/>
        </p:blipFill>
        <p:spPr>
          <a:xfrm>
            <a:off x="1102370" y="1242605"/>
            <a:ext cx="6758700" cy="4170900"/>
          </a:xfrm>
          <a:prstGeom prst="rect">
            <a:avLst/>
          </a:prstGeom>
          <a:noFill/>
          <a:ln>
            <a:noFill/>
          </a:ln>
        </p:spPr>
      </p:pic>
      <p:sp>
        <p:nvSpPr>
          <p:cNvPr id="148" name="Google Shape;148;p27"/>
          <p:cNvSpPr txBox="1"/>
          <p:nvPr>
            <p:ph type="title"/>
          </p:nvPr>
        </p:nvSpPr>
        <p:spPr>
          <a:xfrm>
            <a:off x="248125" y="218352"/>
            <a:ext cx="7756200" cy="72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Random </a:t>
            </a:r>
            <a:r>
              <a:rPr lang="en-US" sz="3600">
                <a:solidFill>
                  <a:srgbClr val="000000"/>
                </a:solidFill>
              </a:rPr>
              <a:t>Forest</a:t>
            </a:r>
            <a:endParaRPr b="0" sz="36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graphicFrame>
        <p:nvGraphicFramePr>
          <p:cNvPr id="153" name="Google Shape;153;p28"/>
          <p:cNvGraphicFramePr/>
          <p:nvPr/>
        </p:nvGraphicFramePr>
        <p:xfrm>
          <a:off x="367748" y="1352608"/>
          <a:ext cx="3000000" cy="3000000"/>
        </p:xfrm>
        <a:graphic>
          <a:graphicData uri="http://schemas.openxmlformats.org/drawingml/2006/table">
            <a:tbl>
              <a:tblPr bandRow="1" firstRow="1">
                <a:noFill/>
                <a:tableStyleId>{EA93EA4F-87A0-4228-831D-94901F1D77D5}</a:tableStyleId>
              </a:tblPr>
              <a:tblGrid>
                <a:gridCol w="2100850"/>
                <a:gridCol w="1968900"/>
                <a:gridCol w="1217875"/>
              </a:tblGrid>
              <a:tr h="568350">
                <a:tc gridSpan="3">
                  <a:txBody>
                    <a:bodyPr/>
                    <a:lstStyle/>
                    <a:p>
                      <a:pPr indent="0" lvl="0" marL="0" marR="0" rtl="0" algn="ctr">
                        <a:spcBef>
                          <a:spcPts val="0"/>
                        </a:spcBef>
                        <a:spcAft>
                          <a:spcPts val="0"/>
                        </a:spcAft>
                        <a:buNone/>
                      </a:pPr>
                      <a:r>
                        <a:rPr lang="en-US" sz="1800"/>
                        <a:t>Formula: </a:t>
                      </a:r>
                      <a:r>
                        <a:rPr lang="en-US" sz="1800"/>
                        <a:t>revenue ~. , ntree = 350, data = training</a:t>
                      </a:r>
                      <a:endParaRPr/>
                    </a:p>
                  </a:txBody>
                  <a:tcPr marT="45725" marB="45725" marR="91450" marL="91450"/>
                </a:tc>
                <a:tc hMerge="1"/>
                <a:tc hMerge="1"/>
              </a:tr>
              <a:tr h="526475">
                <a:tc>
                  <a:txBody>
                    <a:bodyPr/>
                    <a:lstStyle/>
                    <a:p>
                      <a:pPr indent="0" lvl="0" marL="0" marR="0" rtl="0" algn="ctr">
                        <a:spcBef>
                          <a:spcPts val="0"/>
                        </a:spcBef>
                        <a:spcAft>
                          <a:spcPts val="0"/>
                        </a:spcAft>
                        <a:buNone/>
                      </a:pPr>
                      <a:r>
                        <a:rPr lang="en-US" sz="1800"/>
                        <a:t>Pseudo R-squared</a:t>
                      </a:r>
                      <a:endParaRPr/>
                    </a:p>
                  </a:txBody>
                  <a:tcPr marT="45725" marB="45725" marR="91450" marL="91450"/>
                </a:tc>
                <a:tc>
                  <a:txBody>
                    <a:bodyPr/>
                    <a:lstStyle/>
                    <a:p>
                      <a:pPr indent="0" lvl="0" marL="0" marR="0" rtl="0" algn="ctr">
                        <a:spcBef>
                          <a:spcPts val="0"/>
                        </a:spcBef>
                        <a:spcAft>
                          <a:spcPts val="0"/>
                        </a:spcAft>
                        <a:buNone/>
                      </a:pPr>
                      <a:r>
                        <a:rPr lang="en-US" sz="1800"/>
                        <a:t>OOB Error[350]</a:t>
                      </a:r>
                      <a:endParaRPr/>
                    </a:p>
                  </a:txBody>
                  <a:tcPr marT="45725" marB="45725" marR="91450" marL="91450"/>
                </a:tc>
                <a:tc>
                  <a:txBody>
                    <a:bodyPr/>
                    <a:lstStyle/>
                    <a:p>
                      <a:pPr indent="0" lvl="0" marL="0" marR="0" rtl="0" algn="ctr">
                        <a:spcBef>
                          <a:spcPts val="0"/>
                        </a:spcBef>
                        <a:spcAft>
                          <a:spcPts val="0"/>
                        </a:spcAft>
                        <a:buNone/>
                      </a:pPr>
                      <a:r>
                        <a:rPr lang="en-US" sz="1800"/>
                        <a:t>mtry</a:t>
                      </a:r>
                      <a:endParaRPr/>
                    </a:p>
                  </a:txBody>
                  <a:tcPr marT="45725" marB="45725" marR="91450" marL="91450"/>
                </a:tc>
              </a:tr>
              <a:tr h="526475">
                <a:tc>
                  <a:txBody>
                    <a:bodyPr/>
                    <a:lstStyle/>
                    <a:p>
                      <a:pPr indent="0" lvl="0" marL="0" marR="0" rtl="0" algn="ctr">
                        <a:spcBef>
                          <a:spcPts val="0"/>
                        </a:spcBef>
                        <a:spcAft>
                          <a:spcPts val="0"/>
                        </a:spcAft>
                        <a:buNone/>
                      </a:pPr>
                      <a:r>
                        <a:rPr lang="en-US" sz="1800"/>
                        <a:t>0.732</a:t>
                      </a:r>
                      <a:endParaRPr/>
                    </a:p>
                  </a:txBody>
                  <a:tcPr marT="45725" marB="45725" marR="91450" marL="91450"/>
                </a:tc>
                <a:tc>
                  <a:txBody>
                    <a:bodyPr/>
                    <a:lstStyle/>
                    <a:p>
                      <a:pPr indent="0" lvl="0" marL="0" marR="0" rtl="0" algn="ctr">
                        <a:spcBef>
                          <a:spcPts val="0"/>
                        </a:spcBef>
                        <a:spcAft>
                          <a:spcPts val="0"/>
                        </a:spcAft>
                        <a:buNone/>
                      </a:pPr>
                      <a:r>
                        <a:rPr lang="en-US" sz="1800"/>
                        <a:t>9.46e+15</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r>
            </a:tbl>
          </a:graphicData>
        </a:graphic>
      </p:graphicFrame>
      <p:graphicFrame>
        <p:nvGraphicFramePr>
          <p:cNvPr id="154" name="Google Shape;154;p28"/>
          <p:cNvGraphicFramePr/>
          <p:nvPr/>
        </p:nvGraphicFramePr>
        <p:xfrm>
          <a:off x="6122503" y="1352608"/>
          <a:ext cx="3000000" cy="3000000"/>
        </p:xfrm>
        <a:graphic>
          <a:graphicData uri="http://schemas.openxmlformats.org/drawingml/2006/table">
            <a:tbl>
              <a:tblPr bandRow="1" firstRow="1">
                <a:noFill/>
                <a:tableStyleId>{EA93EA4F-87A0-4228-831D-94901F1D77D5}</a:tableStyleId>
              </a:tblPr>
              <a:tblGrid>
                <a:gridCol w="1441175"/>
                <a:gridCol w="1441175"/>
              </a:tblGrid>
              <a:tr h="382775">
                <a:tc>
                  <a:txBody>
                    <a:bodyPr/>
                    <a:lstStyle/>
                    <a:p>
                      <a:pPr indent="0" lvl="0" marL="0" marR="0" rtl="0" algn="l">
                        <a:spcBef>
                          <a:spcPts val="0"/>
                        </a:spcBef>
                        <a:spcAft>
                          <a:spcPts val="0"/>
                        </a:spcAft>
                        <a:buNone/>
                      </a:pPr>
                      <a:r>
                        <a:rPr lang="en-US" sz="1800"/>
                        <a:t>Variable</a:t>
                      </a:r>
                      <a:endParaRPr/>
                    </a:p>
                  </a:txBody>
                  <a:tcPr marT="45725" marB="45725" marR="91450" marL="91450"/>
                </a:tc>
                <a:tc>
                  <a:txBody>
                    <a:bodyPr/>
                    <a:lstStyle/>
                    <a:p>
                      <a:pPr indent="0" lvl="0" marL="0" marR="0" rtl="0" algn="l">
                        <a:spcBef>
                          <a:spcPts val="0"/>
                        </a:spcBef>
                        <a:spcAft>
                          <a:spcPts val="0"/>
                        </a:spcAft>
                        <a:buNone/>
                      </a:pPr>
                      <a:r>
                        <a:rPr lang="en-US" sz="1800"/>
                        <a:t>Importance</a:t>
                      </a:r>
                      <a:endParaRPr/>
                    </a:p>
                  </a:txBody>
                  <a:tcPr marT="45725" marB="45725" marR="91450" marL="91450"/>
                </a:tc>
              </a:tr>
              <a:tr h="242875">
                <a:tc>
                  <a:txBody>
                    <a:bodyPr/>
                    <a:lstStyle/>
                    <a:p>
                      <a:pPr indent="0" lvl="0" marL="0" marR="0" rtl="0" algn="l">
                        <a:spcBef>
                          <a:spcPts val="0"/>
                        </a:spcBef>
                        <a:spcAft>
                          <a:spcPts val="0"/>
                        </a:spcAft>
                        <a:buNone/>
                      </a:pPr>
                      <a:r>
                        <a:rPr lang="en-US" sz="1800">
                          <a:solidFill>
                            <a:srgbClr val="980000"/>
                          </a:solidFill>
                        </a:rPr>
                        <a:t>budget</a:t>
                      </a:r>
                      <a:endParaRPr>
                        <a:solidFill>
                          <a:srgbClr val="980000"/>
                        </a:solidFill>
                      </a:endParaRPr>
                    </a:p>
                  </a:txBody>
                  <a:tcPr marT="45725" marB="45725" marR="91450" marL="91450"/>
                </a:tc>
                <a:tc>
                  <a:txBody>
                    <a:bodyPr/>
                    <a:lstStyle/>
                    <a:p>
                      <a:pPr indent="0" lvl="0" marL="0" marR="0" rtl="0" algn="l">
                        <a:spcBef>
                          <a:spcPts val="0"/>
                        </a:spcBef>
                        <a:spcAft>
                          <a:spcPts val="0"/>
                        </a:spcAft>
                        <a:buNone/>
                      </a:pPr>
                      <a:r>
                        <a:rPr lang="en-US" sz="1800">
                          <a:solidFill>
                            <a:srgbClr val="980000"/>
                          </a:solidFill>
                        </a:rPr>
                        <a:t>1.90e+19</a:t>
                      </a:r>
                      <a:endParaRPr>
                        <a:solidFill>
                          <a:srgbClr val="980000"/>
                        </a:solidFill>
                      </a:endParaRPr>
                    </a:p>
                  </a:txBody>
                  <a:tcPr marT="45725" marB="45725" marR="91450" marL="91450"/>
                </a:tc>
              </a:tr>
              <a:tr h="242875">
                <a:tc>
                  <a:txBody>
                    <a:bodyPr/>
                    <a:lstStyle/>
                    <a:p>
                      <a:pPr indent="0" lvl="0" marL="0" marR="0" rtl="0" algn="l">
                        <a:spcBef>
                          <a:spcPts val="0"/>
                        </a:spcBef>
                        <a:spcAft>
                          <a:spcPts val="0"/>
                        </a:spcAft>
                        <a:buNone/>
                      </a:pPr>
                      <a:r>
                        <a:rPr lang="en-US" sz="1800">
                          <a:solidFill>
                            <a:srgbClr val="980000"/>
                          </a:solidFill>
                        </a:rPr>
                        <a:t>popularity</a:t>
                      </a:r>
                      <a:endParaRPr>
                        <a:solidFill>
                          <a:srgbClr val="980000"/>
                        </a:solidFill>
                      </a:endParaRPr>
                    </a:p>
                  </a:txBody>
                  <a:tcPr marT="45725" marB="45725" marR="91450" marL="91450"/>
                </a:tc>
                <a:tc>
                  <a:txBody>
                    <a:bodyPr/>
                    <a:lstStyle/>
                    <a:p>
                      <a:pPr indent="0" lvl="0" marL="0" marR="0" rtl="0" algn="l">
                        <a:spcBef>
                          <a:spcPts val="0"/>
                        </a:spcBef>
                        <a:spcAft>
                          <a:spcPts val="0"/>
                        </a:spcAft>
                        <a:buNone/>
                      </a:pPr>
                      <a:r>
                        <a:rPr lang="en-US" sz="1800">
                          <a:solidFill>
                            <a:srgbClr val="980000"/>
                          </a:solidFill>
                        </a:rPr>
                        <a:t>1.43e+19</a:t>
                      </a:r>
                      <a:endParaRPr>
                        <a:solidFill>
                          <a:srgbClr val="980000"/>
                        </a:solidFill>
                      </a:endParaRPr>
                    </a:p>
                  </a:txBody>
                  <a:tcPr marT="45725" marB="45725" marR="91450" marL="91450"/>
                </a:tc>
              </a:tr>
              <a:tr h="242875">
                <a:tc>
                  <a:txBody>
                    <a:bodyPr/>
                    <a:lstStyle/>
                    <a:p>
                      <a:pPr indent="0" lvl="0" marL="0" marR="0" rtl="0" algn="l">
                        <a:spcBef>
                          <a:spcPts val="0"/>
                        </a:spcBef>
                        <a:spcAft>
                          <a:spcPts val="0"/>
                        </a:spcAft>
                        <a:buNone/>
                      </a:pPr>
                      <a:r>
                        <a:rPr lang="en-US" sz="1800"/>
                        <a:t>runtime</a:t>
                      </a:r>
                      <a:endParaRPr/>
                    </a:p>
                  </a:txBody>
                  <a:tcPr marT="45725" marB="45725" marR="91450" marL="91450"/>
                </a:tc>
                <a:tc>
                  <a:txBody>
                    <a:bodyPr/>
                    <a:lstStyle/>
                    <a:p>
                      <a:pPr indent="0" lvl="0" marL="0" marR="0" rtl="0" algn="l">
                        <a:spcBef>
                          <a:spcPts val="0"/>
                        </a:spcBef>
                        <a:spcAft>
                          <a:spcPts val="0"/>
                        </a:spcAft>
                        <a:buNone/>
                      </a:pPr>
                      <a:r>
                        <a:rPr lang="en-US" sz="1800"/>
                        <a:t>4.15e+18</a:t>
                      </a:r>
                      <a:endParaRPr/>
                    </a:p>
                  </a:txBody>
                  <a:tcPr marT="45725" marB="45725" marR="91450" marL="91450"/>
                </a:tc>
              </a:tr>
              <a:tr h="242875">
                <a:tc>
                  <a:txBody>
                    <a:bodyPr/>
                    <a:lstStyle/>
                    <a:p>
                      <a:pPr indent="0" lvl="0" marL="0" marR="0" rtl="0" algn="l">
                        <a:spcBef>
                          <a:spcPts val="0"/>
                        </a:spcBef>
                        <a:spcAft>
                          <a:spcPts val="0"/>
                        </a:spcAft>
                        <a:buNone/>
                      </a:pPr>
                      <a:r>
                        <a:rPr lang="en-US" sz="1800"/>
                        <a:t>score</a:t>
                      </a:r>
                      <a:endParaRPr/>
                    </a:p>
                  </a:txBody>
                  <a:tcPr marT="45725" marB="45725" marR="91450" marL="91450"/>
                </a:tc>
                <a:tc>
                  <a:txBody>
                    <a:bodyPr/>
                    <a:lstStyle/>
                    <a:p>
                      <a:pPr indent="0" lvl="0" marL="0" marR="0" rtl="0" algn="l">
                        <a:spcBef>
                          <a:spcPts val="0"/>
                        </a:spcBef>
                        <a:spcAft>
                          <a:spcPts val="0"/>
                        </a:spcAft>
                        <a:buNone/>
                      </a:pPr>
                      <a:r>
                        <a:rPr lang="en-US" sz="1800"/>
                        <a:t>3.39e+18</a:t>
                      </a:r>
                      <a:endParaRPr/>
                    </a:p>
                  </a:txBody>
                  <a:tcPr marT="45725" marB="45725" marR="91450" marL="91450"/>
                </a:tc>
              </a:tr>
              <a:tr h="242875">
                <a:tc>
                  <a:txBody>
                    <a:bodyPr/>
                    <a:lstStyle/>
                    <a:p>
                      <a:pPr indent="0" lvl="0" marL="0" marR="0" rtl="0" algn="l">
                        <a:spcBef>
                          <a:spcPts val="0"/>
                        </a:spcBef>
                        <a:spcAft>
                          <a:spcPts val="0"/>
                        </a:spcAft>
                        <a:buNone/>
                      </a:pPr>
                      <a:r>
                        <a:rPr lang="en-US" sz="1800">
                          <a:solidFill>
                            <a:srgbClr val="980000"/>
                          </a:solidFill>
                        </a:rPr>
                        <a:t>vote</a:t>
                      </a:r>
                      <a:endParaRPr>
                        <a:solidFill>
                          <a:srgbClr val="980000"/>
                        </a:solidFill>
                      </a:endParaRPr>
                    </a:p>
                  </a:txBody>
                  <a:tcPr marT="45725" marB="45725" marR="91450" marL="91450"/>
                </a:tc>
                <a:tc>
                  <a:txBody>
                    <a:bodyPr/>
                    <a:lstStyle/>
                    <a:p>
                      <a:pPr indent="0" lvl="0" marL="0" marR="0" rtl="0" algn="l">
                        <a:spcBef>
                          <a:spcPts val="0"/>
                        </a:spcBef>
                        <a:spcAft>
                          <a:spcPts val="0"/>
                        </a:spcAft>
                        <a:buNone/>
                      </a:pPr>
                      <a:r>
                        <a:rPr lang="en-US" sz="1800">
                          <a:solidFill>
                            <a:srgbClr val="980000"/>
                          </a:solidFill>
                        </a:rPr>
                        <a:t>2.33e+19</a:t>
                      </a:r>
                      <a:endParaRPr>
                        <a:solidFill>
                          <a:srgbClr val="980000"/>
                        </a:solidFill>
                      </a:endParaRPr>
                    </a:p>
                  </a:txBody>
                  <a:tcPr marT="45725" marB="45725" marR="91450" marL="91450"/>
                </a:tc>
              </a:tr>
              <a:tr h="242875">
                <a:tc>
                  <a:txBody>
                    <a:bodyPr/>
                    <a:lstStyle/>
                    <a:p>
                      <a:pPr indent="0" lvl="0" marL="0" marR="0" rtl="0" algn="l">
                        <a:spcBef>
                          <a:spcPts val="0"/>
                        </a:spcBef>
                        <a:spcAft>
                          <a:spcPts val="0"/>
                        </a:spcAft>
                        <a:buNone/>
                      </a:pPr>
                      <a:r>
                        <a:rPr lang="en-US" sz="1800"/>
                        <a:t>genres</a:t>
                      </a:r>
                      <a:endParaRPr/>
                    </a:p>
                  </a:txBody>
                  <a:tcPr marT="45725" marB="45725" marR="91450" marL="91450"/>
                </a:tc>
                <a:tc>
                  <a:txBody>
                    <a:bodyPr/>
                    <a:lstStyle/>
                    <a:p>
                      <a:pPr indent="0" lvl="0" marL="0" marR="0" rtl="0" algn="l">
                        <a:spcBef>
                          <a:spcPts val="0"/>
                        </a:spcBef>
                        <a:spcAft>
                          <a:spcPts val="0"/>
                        </a:spcAft>
                        <a:buNone/>
                      </a:pPr>
                      <a:r>
                        <a:rPr lang="en-US" sz="1800"/>
                        <a:t>5.58e+18</a:t>
                      </a:r>
                      <a:endParaRPr/>
                    </a:p>
                  </a:txBody>
                  <a:tcPr marT="45725" marB="45725" marR="91450" marL="91450"/>
                </a:tc>
              </a:tr>
              <a:tr h="242875">
                <a:tc>
                  <a:txBody>
                    <a:bodyPr/>
                    <a:lstStyle/>
                    <a:p>
                      <a:pPr indent="0" lvl="0" marL="0" marR="0" rtl="0" algn="l">
                        <a:spcBef>
                          <a:spcPts val="0"/>
                        </a:spcBef>
                        <a:spcAft>
                          <a:spcPts val="0"/>
                        </a:spcAft>
                        <a:buNone/>
                      </a:pPr>
                      <a:r>
                        <a:rPr lang="en-US" sz="1800"/>
                        <a:t>company</a:t>
                      </a:r>
                      <a:endParaRPr/>
                    </a:p>
                  </a:txBody>
                  <a:tcPr marT="45725" marB="45725" marR="91450" marL="91450"/>
                </a:tc>
                <a:tc>
                  <a:txBody>
                    <a:bodyPr/>
                    <a:lstStyle/>
                    <a:p>
                      <a:pPr indent="0" lvl="0" marL="0" marR="0" rtl="0" algn="l">
                        <a:spcBef>
                          <a:spcPts val="0"/>
                        </a:spcBef>
                        <a:spcAft>
                          <a:spcPts val="0"/>
                        </a:spcAft>
                        <a:buNone/>
                      </a:pPr>
                      <a:r>
                        <a:rPr lang="en-US" sz="1800"/>
                        <a:t>2.60e+18</a:t>
                      </a:r>
                      <a:endParaRPr/>
                    </a:p>
                  </a:txBody>
                  <a:tcPr marT="45725" marB="45725" marR="91450" marL="91450"/>
                </a:tc>
              </a:tr>
              <a:tr h="242875">
                <a:tc>
                  <a:txBody>
                    <a:bodyPr/>
                    <a:lstStyle/>
                    <a:p>
                      <a:pPr indent="0" lvl="0" marL="0" marR="0" rtl="0" algn="l">
                        <a:spcBef>
                          <a:spcPts val="0"/>
                        </a:spcBef>
                        <a:spcAft>
                          <a:spcPts val="0"/>
                        </a:spcAft>
                        <a:buNone/>
                      </a:pPr>
                      <a:r>
                        <a:rPr lang="en-US" sz="1800"/>
                        <a:t>Season</a:t>
                      </a:r>
                      <a:endParaRPr/>
                    </a:p>
                  </a:txBody>
                  <a:tcPr marT="45725" marB="45725" marR="91450" marL="91450"/>
                </a:tc>
                <a:tc>
                  <a:txBody>
                    <a:bodyPr/>
                    <a:lstStyle/>
                    <a:p>
                      <a:pPr indent="0" lvl="0" marL="0" marR="0" rtl="0" algn="l">
                        <a:spcBef>
                          <a:spcPts val="0"/>
                        </a:spcBef>
                        <a:spcAft>
                          <a:spcPts val="0"/>
                        </a:spcAft>
                        <a:buNone/>
                      </a:pPr>
                      <a:r>
                        <a:rPr lang="en-US" sz="1800"/>
                        <a:t>1.49e+18</a:t>
                      </a:r>
                      <a:endParaRPr/>
                    </a:p>
                  </a:txBody>
                  <a:tcPr marT="45725" marB="45725" marR="91450" marL="91450"/>
                </a:tc>
              </a:tr>
            </a:tbl>
          </a:graphicData>
        </a:graphic>
      </p:graphicFrame>
      <p:sp>
        <p:nvSpPr>
          <p:cNvPr id="155" name="Google Shape;155;p28"/>
          <p:cNvSpPr txBox="1"/>
          <p:nvPr/>
        </p:nvSpPr>
        <p:spPr>
          <a:xfrm>
            <a:off x="367800" y="3573748"/>
            <a:ext cx="5287500" cy="11031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Number of variables at a split is 2.</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R-squared in RF is higher than in LM.</a:t>
            </a:r>
            <a:endParaRPr sz="2000">
              <a:latin typeface="Georgia"/>
              <a:ea typeface="Georgia"/>
              <a:cs typeface="Georgia"/>
              <a:sym typeface="Georgia"/>
            </a:endParaRPr>
          </a:p>
        </p:txBody>
      </p:sp>
      <p:sp>
        <p:nvSpPr>
          <p:cNvPr id="156" name="Google Shape;156;p28"/>
          <p:cNvSpPr txBox="1"/>
          <p:nvPr>
            <p:ph type="title"/>
          </p:nvPr>
        </p:nvSpPr>
        <p:spPr>
          <a:xfrm>
            <a:off x="228275" y="129027"/>
            <a:ext cx="7756200" cy="72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Random Forest</a:t>
            </a:r>
            <a:endParaRPr b="0" sz="3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A screenshot of a cell phone&#10;&#10;Description automatically generated" id="161" name="Google Shape;161;p29"/>
          <p:cNvPicPr preferRelativeResize="0"/>
          <p:nvPr>
            <p:ph idx="1" type="body"/>
          </p:nvPr>
        </p:nvPicPr>
        <p:blipFill rotWithShape="1">
          <a:blip r:embed="rId3">
            <a:alphaModFix/>
          </a:blip>
          <a:srcRect b="0" l="0" r="0" t="0"/>
          <a:stretch/>
        </p:blipFill>
        <p:spPr>
          <a:xfrm>
            <a:off x="953425" y="1232849"/>
            <a:ext cx="6838200" cy="4220100"/>
          </a:xfrm>
          <a:prstGeom prst="rect">
            <a:avLst/>
          </a:prstGeom>
          <a:noFill/>
          <a:ln>
            <a:noFill/>
          </a:ln>
        </p:spPr>
      </p:pic>
      <p:sp>
        <p:nvSpPr>
          <p:cNvPr id="162" name="Google Shape;162;p29"/>
          <p:cNvSpPr txBox="1"/>
          <p:nvPr>
            <p:ph type="title"/>
          </p:nvPr>
        </p:nvSpPr>
        <p:spPr>
          <a:xfrm>
            <a:off x="224000" y="188577"/>
            <a:ext cx="7756200" cy="73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Hyperparameter Tuning</a:t>
            </a:r>
            <a:endParaRPr b="0" sz="36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699247" y="3428999"/>
            <a:ext cx="7745505" cy="1490871"/>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Pseudo R-squared improves from 0.732 to 0.740.</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Lower OOB Error[350] / MSE.</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After tuning, we receive better results.</a:t>
            </a:r>
            <a:endParaRPr sz="2000">
              <a:solidFill>
                <a:srgbClr val="000000"/>
              </a:solidFill>
              <a:latin typeface="Georgia"/>
              <a:ea typeface="Georgia"/>
              <a:cs typeface="Georgia"/>
              <a:sym typeface="Georgia"/>
            </a:endParaRPr>
          </a:p>
        </p:txBody>
      </p:sp>
      <p:graphicFrame>
        <p:nvGraphicFramePr>
          <p:cNvPr id="168" name="Google Shape;168;p30"/>
          <p:cNvGraphicFramePr/>
          <p:nvPr/>
        </p:nvGraphicFramePr>
        <p:xfrm>
          <a:off x="795145" y="1749837"/>
          <a:ext cx="3000000" cy="3000000"/>
        </p:xfrm>
        <a:graphic>
          <a:graphicData uri="http://schemas.openxmlformats.org/drawingml/2006/table">
            <a:tbl>
              <a:tblPr bandRow="1" firstRow="1">
                <a:noFill/>
                <a:tableStyleId>{EA93EA4F-87A0-4228-831D-94901F1D77D5}</a:tableStyleId>
              </a:tblPr>
              <a:tblGrid>
                <a:gridCol w="3730000"/>
                <a:gridCol w="3495750"/>
              </a:tblGrid>
              <a:tr h="407650">
                <a:tc gridSpan="2">
                  <a:txBody>
                    <a:bodyPr/>
                    <a:lstStyle/>
                    <a:p>
                      <a:pPr indent="0" lvl="0" marL="0" marR="0" rtl="0" algn="ctr">
                        <a:spcBef>
                          <a:spcPts val="0"/>
                        </a:spcBef>
                        <a:spcAft>
                          <a:spcPts val="0"/>
                        </a:spcAft>
                        <a:buNone/>
                      </a:pPr>
                      <a:r>
                        <a:rPr lang="en-US" sz="1800"/>
                        <a:t>revenue ~. , ntree = 350, mtry = 4</a:t>
                      </a:r>
                      <a:endParaRPr/>
                    </a:p>
                  </a:txBody>
                  <a:tcPr marT="45725" marB="45725" marR="91450" marL="91450"/>
                </a:tc>
                <a:tc hMerge="1"/>
              </a:tr>
              <a:tr h="377625">
                <a:tc>
                  <a:txBody>
                    <a:bodyPr/>
                    <a:lstStyle/>
                    <a:p>
                      <a:pPr indent="0" lvl="0" marL="0" marR="0" rtl="0" algn="ctr">
                        <a:spcBef>
                          <a:spcPts val="0"/>
                        </a:spcBef>
                        <a:spcAft>
                          <a:spcPts val="0"/>
                        </a:spcAft>
                        <a:buNone/>
                      </a:pPr>
                      <a:r>
                        <a:rPr lang="en-US" sz="1800"/>
                        <a:t>Pseudo R-squared</a:t>
                      </a:r>
                      <a:endParaRPr/>
                    </a:p>
                  </a:txBody>
                  <a:tcPr marT="45725" marB="45725" marR="91450" marL="91450"/>
                </a:tc>
                <a:tc>
                  <a:txBody>
                    <a:bodyPr/>
                    <a:lstStyle/>
                    <a:p>
                      <a:pPr indent="0" lvl="0" marL="0" marR="0" rtl="0" algn="ctr">
                        <a:spcBef>
                          <a:spcPts val="0"/>
                        </a:spcBef>
                        <a:spcAft>
                          <a:spcPts val="0"/>
                        </a:spcAft>
                        <a:buNone/>
                      </a:pPr>
                      <a:r>
                        <a:rPr lang="en-US" sz="1800"/>
                        <a:t>OOB Error[350]</a:t>
                      </a:r>
                      <a:endParaRPr/>
                    </a:p>
                  </a:txBody>
                  <a:tcPr marT="45725" marB="45725" marR="91450" marL="91450"/>
                </a:tc>
              </a:tr>
              <a:tr h="377625">
                <a:tc>
                  <a:txBody>
                    <a:bodyPr/>
                    <a:lstStyle/>
                    <a:p>
                      <a:pPr indent="0" lvl="0" marL="0" marR="0" rtl="0" algn="ctr">
                        <a:spcBef>
                          <a:spcPts val="0"/>
                        </a:spcBef>
                        <a:spcAft>
                          <a:spcPts val="0"/>
                        </a:spcAft>
                        <a:buNone/>
                      </a:pPr>
                      <a:r>
                        <a:rPr lang="en-US" sz="1800"/>
                        <a:t>0.740</a:t>
                      </a:r>
                      <a:endParaRPr/>
                    </a:p>
                  </a:txBody>
                  <a:tcPr marT="45725" marB="45725" marR="91450" marL="91450"/>
                </a:tc>
                <a:tc>
                  <a:txBody>
                    <a:bodyPr/>
                    <a:lstStyle/>
                    <a:p>
                      <a:pPr indent="0" lvl="0" marL="0" marR="0" rtl="0" algn="ctr">
                        <a:spcBef>
                          <a:spcPts val="0"/>
                        </a:spcBef>
                        <a:spcAft>
                          <a:spcPts val="0"/>
                        </a:spcAft>
                        <a:buNone/>
                      </a:pPr>
                      <a:r>
                        <a:rPr lang="en-US" sz="1800"/>
                        <a:t>9.17e+15</a:t>
                      </a:r>
                      <a:endParaRPr/>
                    </a:p>
                  </a:txBody>
                  <a:tcPr marT="45725" marB="45725" marR="91450" marL="91450"/>
                </a:tc>
              </a:tr>
            </a:tbl>
          </a:graphicData>
        </a:graphic>
      </p:graphicFrame>
      <p:sp>
        <p:nvSpPr>
          <p:cNvPr id="169" name="Google Shape;169;p30"/>
          <p:cNvSpPr txBox="1"/>
          <p:nvPr>
            <p:ph type="title"/>
          </p:nvPr>
        </p:nvSpPr>
        <p:spPr>
          <a:xfrm>
            <a:off x="264700" y="238201"/>
            <a:ext cx="7756200" cy="85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Tuned Random Forest</a:t>
            </a:r>
            <a:endParaRPr b="0" sz="36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graphicFrame>
        <p:nvGraphicFramePr>
          <p:cNvPr id="174" name="Google Shape;174;p31"/>
          <p:cNvGraphicFramePr/>
          <p:nvPr/>
        </p:nvGraphicFramePr>
        <p:xfrm>
          <a:off x="698499" y="1624012"/>
          <a:ext cx="3000000" cy="3000000"/>
        </p:xfrm>
        <a:graphic>
          <a:graphicData uri="http://schemas.openxmlformats.org/drawingml/2006/table">
            <a:tbl>
              <a:tblPr bandRow="1" firstRow="1">
                <a:noFill/>
                <a:tableStyleId>{EA93EA4F-87A0-4228-831D-94901F1D77D5}</a:tableStyleId>
              </a:tblPr>
              <a:tblGrid>
                <a:gridCol w="1008475"/>
                <a:gridCol w="1008475"/>
                <a:gridCol w="2016950"/>
                <a:gridCol w="2016950"/>
                <a:gridCol w="2016950"/>
              </a:tblGrid>
              <a:tr h="434000">
                <a:tc gridSpan="2">
                  <a:txBody>
                    <a:bodyPr/>
                    <a:lstStyle/>
                    <a:p>
                      <a:pPr indent="0" lvl="0" marL="0" marR="0" rtl="0" algn="ctr">
                        <a:spcBef>
                          <a:spcPts val="0"/>
                        </a:spcBef>
                        <a:spcAft>
                          <a:spcPts val="0"/>
                        </a:spcAft>
                        <a:buNone/>
                      </a:pPr>
                      <a:r>
                        <a:rPr lang="en-US" sz="1800"/>
                        <a:t>Metrics</a:t>
                      </a:r>
                      <a:endParaRPr/>
                    </a:p>
                  </a:txBody>
                  <a:tcPr marT="45725" marB="45725" marR="91450" marL="91450"/>
                </a:tc>
                <a:tc hMerge="1"/>
                <a:tc>
                  <a:txBody>
                    <a:bodyPr/>
                    <a:lstStyle/>
                    <a:p>
                      <a:pPr indent="0" lvl="0" marL="0" marR="0" rtl="0" algn="ctr">
                        <a:spcBef>
                          <a:spcPts val="0"/>
                        </a:spcBef>
                        <a:spcAft>
                          <a:spcPts val="0"/>
                        </a:spcAft>
                        <a:buNone/>
                      </a:pPr>
                      <a:r>
                        <a:rPr lang="en-US" sz="1800"/>
                        <a:t>Linear Model</a:t>
                      </a:r>
                      <a:endParaRPr/>
                    </a:p>
                  </a:txBody>
                  <a:tcPr marT="45725" marB="45725" marR="91450" marL="91450"/>
                </a:tc>
                <a:tc>
                  <a:txBody>
                    <a:bodyPr/>
                    <a:lstStyle/>
                    <a:p>
                      <a:pPr indent="0" lvl="0" marL="0" marR="0" rtl="0" algn="ctr">
                        <a:spcBef>
                          <a:spcPts val="0"/>
                        </a:spcBef>
                        <a:spcAft>
                          <a:spcPts val="0"/>
                        </a:spcAft>
                        <a:buNone/>
                      </a:pPr>
                      <a:r>
                        <a:rPr lang="en-US" sz="1800"/>
                        <a:t>Regression Tree</a:t>
                      </a:r>
                      <a:endParaRPr/>
                    </a:p>
                  </a:txBody>
                  <a:tcPr marT="45725" marB="45725" marR="91450" marL="91450"/>
                </a:tc>
                <a:tc>
                  <a:txBody>
                    <a:bodyPr/>
                    <a:lstStyle/>
                    <a:p>
                      <a:pPr indent="0" lvl="0" marL="0" marR="0" rtl="0" algn="ctr">
                        <a:spcBef>
                          <a:spcPts val="0"/>
                        </a:spcBef>
                        <a:spcAft>
                          <a:spcPts val="0"/>
                        </a:spcAft>
                        <a:buNone/>
                      </a:pPr>
                      <a:r>
                        <a:rPr lang="en-US" sz="1800"/>
                        <a:t>Random Forest</a:t>
                      </a:r>
                      <a:endParaRPr/>
                    </a:p>
                  </a:txBody>
                  <a:tcPr marT="45725" marB="45725" marR="91450" marL="91450"/>
                </a:tc>
              </a:tr>
              <a:tr h="434000">
                <a:tc gridSpan="2">
                  <a:txBody>
                    <a:bodyPr/>
                    <a:lstStyle/>
                    <a:p>
                      <a:pPr indent="0" lvl="0" marL="0" marR="0" rtl="0" algn="ctr">
                        <a:spcBef>
                          <a:spcPts val="0"/>
                        </a:spcBef>
                        <a:spcAft>
                          <a:spcPts val="0"/>
                        </a:spcAft>
                        <a:buNone/>
                      </a:pPr>
                      <a:r>
                        <a:rPr b="1" lang="en-US" sz="1800"/>
                        <a:t>R-squared</a:t>
                      </a:r>
                      <a:endParaRPr b="1"/>
                    </a:p>
                  </a:txBody>
                  <a:tcPr marT="45725" marB="45725" marR="91450" marL="91450"/>
                </a:tc>
                <a:tc hMerge="1"/>
                <a:tc>
                  <a:txBody>
                    <a:bodyPr/>
                    <a:lstStyle/>
                    <a:p>
                      <a:pPr indent="0" lvl="0" marL="0" marR="0" rtl="0" algn="ctr">
                        <a:spcBef>
                          <a:spcPts val="0"/>
                        </a:spcBef>
                        <a:spcAft>
                          <a:spcPts val="0"/>
                        </a:spcAft>
                        <a:buNone/>
                      </a:pPr>
                      <a:r>
                        <a:rPr lang="en-US" sz="1800"/>
                        <a:t>0.721</a:t>
                      </a:r>
                      <a:endParaRPr/>
                    </a:p>
                  </a:txBody>
                  <a:tcPr marT="45725" marB="45725" marR="91450" marL="91450"/>
                </a:tc>
                <a:tc>
                  <a:txBody>
                    <a:bodyPr/>
                    <a:lstStyle/>
                    <a:p>
                      <a:pPr indent="0" lvl="0" marL="0" marR="0" rtl="0" algn="ctr">
                        <a:spcBef>
                          <a:spcPts val="0"/>
                        </a:spcBef>
                        <a:spcAft>
                          <a:spcPts val="0"/>
                        </a:spcAft>
                        <a:buNone/>
                      </a:pPr>
                      <a:r>
                        <a:rPr lang="en-US" sz="1800"/>
                        <a:t>0.711</a:t>
                      </a:r>
                      <a:endParaRPr/>
                    </a:p>
                  </a:txBody>
                  <a:tcPr marT="45725" marB="45725" marR="91450" marL="91450"/>
                </a:tc>
                <a:tc>
                  <a:txBody>
                    <a:bodyPr/>
                    <a:lstStyle/>
                    <a:p>
                      <a:pPr indent="0" lvl="0" marL="0" marR="0" rtl="0" algn="ctr">
                        <a:spcBef>
                          <a:spcPts val="0"/>
                        </a:spcBef>
                        <a:spcAft>
                          <a:spcPts val="0"/>
                        </a:spcAft>
                        <a:buNone/>
                      </a:pPr>
                      <a:r>
                        <a:rPr lang="en-US" sz="1800"/>
                        <a:t>0.741</a:t>
                      </a:r>
                      <a:endParaRPr/>
                    </a:p>
                  </a:txBody>
                  <a:tcPr marT="45725" marB="45725" marR="91450" marL="91450"/>
                </a:tc>
              </a:tr>
              <a:tr h="428050">
                <a:tc rowSpan="2">
                  <a:txBody>
                    <a:bodyPr/>
                    <a:lstStyle/>
                    <a:p>
                      <a:pPr indent="0" lvl="0" marL="0" marR="0" rtl="0" algn="ctr">
                        <a:spcBef>
                          <a:spcPts val="0"/>
                        </a:spcBef>
                        <a:spcAft>
                          <a:spcPts val="0"/>
                        </a:spcAft>
                        <a:buNone/>
                      </a:pPr>
                      <a:r>
                        <a:rPr b="1" lang="en-US" sz="1800"/>
                        <a:t>MAE</a:t>
                      </a:r>
                      <a:endParaRPr b="1"/>
                    </a:p>
                  </a:txBody>
                  <a:tcPr marT="45725" marB="45725" marR="91450" marL="91450"/>
                </a:tc>
                <a:tc>
                  <a:txBody>
                    <a:bodyPr/>
                    <a:lstStyle/>
                    <a:p>
                      <a:pPr indent="0" lvl="0" marL="0" marR="0" rtl="0" algn="ctr">
                        <a:spcBef>
                          <a:spcPts val="0"/>
                        </a:spcBef>
                        <a:spcAft>
                          <a:spcPts val="0"/>
                        </a:spcAft>
                        <a:buNone/>
                      </a:pPr>
                      <a:r>
                        <a:rPr b="1" lang="en-US" sz="1800"/>
                        <a:t>Train</a:t>
                      </a:r>
                      <a:endParaRPr b="1"/>
                    </a:p>
                  </a:txBody>
                  <a:tcPr marT="45725" marB="45725" marR="91450" marL="91450"/>
                </a:tc>
                <a:tc>
                  <a:txBody>
                    <a:bodyPr/>
                    <a:lstStyle/>
                    <a:p>
                      <a:pPr indent="0" lvl="0" marL="0" marR="0" rtl="0" algn="ctr">
                        <a:spcBef>
                          <a:spcPts val="0"/>
                        </a:spcBef>
                        <a:spcAft>
                          <a:spcPts val="0"/>
                        </a:spcAft>
                        <a:buNone/>
                      </a:pPr>
                      <a:r>
                        <a:rPr lang="en-US" sz="1800"/>
                        <a:t>5.8e+07</a:t>
                      </a:r>
                      <a:endParaRPr/>
                    </a:p>
                  </a:txBody>
                  <a:tcPr marT="45725" marB="45725" marR="91450" marL="91450"/>
                </a:tc>
                <a:tc>
                  <a:txBody>
                    <a:bodyPr/>
                    <a:lstStyle/>
                    <a:p>
                      <a:pPr indent="0" lvl="0" marL="0" marR="0" rtl="0" algn="ctr">
                        <a:spcBef>
                          <a:spcPts val="0"/>
                        </a:spcBef>
                        <a:spcAft>
                          <a:spcPts val="0"/>
                        </a:spcAft>
                        <a:buNone/>
                      </a:pPr>
                      <a:r>
                        <a:rPr lang="en-US" sz="1800"/>
                        <a:t>6.0e+07</a:t>
                      </a:r>
                      <a:endParaRPr/>
                    </a:p>
                  </a:txBody>
                  <a:tcPr marT="45725" marB="45725" marR="91450" marL="91450"/>
                </a:tc>
                <a:tc>
                  <a:txBody>
                    <a:bodyPr/>
                    <a:lstStyle/>
                    <a:p>
                      <a:pPr indent="0" lvl="0" marL="0" marR="0" rtl="0" algn="ctr">
                        <a:spcBef>
                          <a:spcPts val="0"/>
                        </a:spcBef>
                        <a:spcAft>
                          <a:spcPts val="0"/>
                        </a:spcAft>
                        <a:buNone/>
                      </a:pPr>
                      <a:r>
                        <a:rPr lang="en-US" sz="1800"/>
                        <a:t>5.2e+07</a:t>
                      </a:r>
                      <a:endParaRPr/>
                    </a:p>
                  </a:txBody>
                  <a:tcPr marT="45725" marB="45725" marR="91450" marL="91450"/>
                </a:tc>
              </a:tr>
              <a:tr h="428050">
                <a:tc vMerge="1"/>
                <a:tc>
                  <a:txBody>
                    <a:bodyPr/>
                    <a:lstStyle/>
                    <a:p>
                      <a:pPr indent="0" lvl="0" marL="0" marR="0" rtl="0" algn="ctr">
                        <a:spcBef>
                          <a:spcPts val="0"/>
                        </a:spcBef>
                        <a:spcAft>
                          <a:spcPts val="0"/>
                        </a:spcAft>
                        <a:buNone/>
                      </a:pPr>
                      <a:r>
                        <a:rPr b="1" lang="en-US" sz="1800"/>
                        <a:t>Test</a:t>
                      </a:r>
                      <a:endParaRPr b="1"/>
                    </a:p>
                  </a:txBody>
                  <a:tcPr marT="45725" marB="45725" marR="91450" marL="91450"/>
                </a:tc>
                <a:tc>
                  <a:txBody>
                    <a:bodyPr/>
                    <a:lstStyle/>
                    <a:p>
                      <a:pPr indent="0" lvl="0" marL="0" marR="0" rtl="0" algn="ctr">
                        <a:spcBef>
                          <a:spcPts val="0"/>
                        </a:spcBef>
                        <a:spcAft>
                          <a:spcPts val="0"/>
                        </a:spcAft>
                        <a:buNone/>
                      </a:pPr>
                      <a:r>
                        <a:rPr lang="en-US" sz="1800"/>
                        <a:t>6.2e+07 (+6.9%)</a:t>
                      </a:r>
                      <a:endParaRPr/>
                    </a:p>
                  </a:txBody>
                  <a:tcPr marT="45725" marB="45725" marR="91450" marL="91450"/>
                </a:tc>
                <a:tc>
                  <a:txBody>
                    <a:bodyPr/>
                    <a:lstStyle/>
                    <a:p>
                      <a:pPr indent="0" lvl="0" marL="0" marR="0" rtl="0" algn="ctr">
                        <a:spcBef>
                          <a:spcPts val="0"/>
                        </a:spcBef>
                        <a:spcAft>
                          <a:spcPts val="0"/>
                        </a:spcAft>
                        <a:buNone/>
                      </a:pPr>
                      <a:r>
                        <a:rPr lang="en-US" sz="1800"/>
                        <a:t>6.6e+07 (+10%)</a:t>
                      </a:r>
                      <a:endParaRPr/>
                    </a:p>
                  </a:txBody>
                  <a:tcPr marT="45725" marB="45725" marR="91450" marL="91450"/>
                </a:tc>
                <a:tc>
                  <a:txBody>
                    <a:bodyPr/>
                    <a:lstStyle/>
                    <a:p>
                      <a:pPr indent="0" lvl="0" marL="0" marR="0" rtl="0" algn="ctr">
                        <a:spcBef>
                          <a:spcPts val="0"/>
                        </a:spcBef>
                        <a:spcAft>
                          <a:spcPts val="0"/>
                        </a:spcAft>
                        <a:buNone/>
                      </a:pPr>
                      <a:r>
                        <a:rPr lang="en-US" sz="1800"/>
                        <a:t>5.5e+07 (+5.7%)</a:t>
                      </a:r>
                      <a:endParaRPr/>
                    </a:p>
                  </a:txBody>
                  <a:tcPr marT="45725" marB="45725" marR="91450" marL="91450"/>
                </a:tc>
              </a:tr>
              <a:tr h="428050">
                <a:tc rowSpan="2">
                  <a:txBody>
                    <a:bodyPr/>
                    <a:lstStyle/>
                    <a:p>
                      <a:pPr indent="0" lvl="0" marL="0" marR="0" rtl="0" algn="ctr">
                        <a:spcBef>
                          <a:spcPts val="0"/>
                        </a:spcBef>
                        <a:spcAft>
                          <a:spcPts val="0"/>
                        </a:spcAft>
                        <a:buNone/>
                      </a:pPr>
                      <a:r>
                        <a:rPr b="1" lang="en-US" sz="1800"/>
                        <a:t>RMSE</a:t>
                      </a:r>
                      <a:endParaRPr b="1"/>
                    </a:p>
                  </a:txBody>
                  <a:tcPr marT="45725" marB="45725" marR="91450" marL="91450"/>
                </a:tc>
                <a:tc>
                  <a:txBody>
                    <a:bodyPr/>
                    <a:lstStyle/>
                    <a:p>
                      <a:pPr indent="0" lvl="0" marL="0" marR="0" rtl="0" algn="ctr">
                        <a:spcBef>
                          <a:spcPts val="0"/>
                        </a:spcBef>
                        <a:spcAft>
                          <a:spcPts val="0"/>
                        </a:spcAft>
                        <a:buNone/>
                      </a:pPr>
                      <a:r>
                        <a:rPr b="1" lang="en-US" sz="1800"/>
                        <a:t>Train</a:t>
                      </a:r>
                      <a:endParaRPr b="1"/>
                    </a:p>
                  </a:txBody>
                  <a:tcPr marT="45725" marB="45725" marR="91450" marL="91450"/>
                </a:tc>
                <a:tc>
                  <a:txBody>
                    <a:bodyPr/>
                    <a:lstStyle/>
                    <a:p>
                      <a:pPr indent="0" lvl="0" marL="0" marR="0" rtl="0" algn="ctr">
                        <a:spcBef>
                          <a:spcPts val="0"/>
                        </a:spcBef>
                        <a:spcAft>
                          <a:spcPts val="0"/>
                        </a:spcAft>
                        <a:buNone/>
                      </a:pPr>
                      <a:r>
                        <a:rPr lang="en-US" sz="1800"/>
                        <a:t>9.9e+07</a:t>
                      </a:r>
                      <a:endParaRPr/>
                    </a:p>
                  </a:txBody>
                  <a:tcPr marT="45725" marB="45725" marR="91450" marL="91450"/>
                </a:tc>
                <a:tc>
                  <a:txBody>
                    <a:bodyPr/>
                    <a:lstStyle/>
                    <a:p>
                      <a:pPr indent="0" lvl="0" marL="0" marR="0" rtl="0" algn="ctr">
                        <a:spcBef>
                          <a:spcPts val="0"/>
                        </a:spcBef>
                        <a:spcAft>
                          <a:spcPts val="0"/>
                        </a:spcAft>
                        <a:buNone/>
                      </a:pPr>
                      <a:r>
                        <a:rPr lang="en-US" sz="1800"/>
                        <a:t>1.0e+08</a:t>
                      </a:r>
                      <a:endParaRPr/>
                    </a:p>
                  </a:txBody>
                  <a:tcPr marT="45725" marB="45725" marR="91450" marL="91450"/>
                </a:tc>
                <a:tc>
                  <a:txBody>
                    <a:bodyPr/>
                    <a:lstStyle/>
                    <a:p>
                      <a:pPr indent="0" lvl="0" marL="0" marR="0" rtl="0" algn="ctr">
                        <a:spcBef>
                          <a:spcPts val="0"/>
                        </a:spcBef>
                        <a:spcAft>
                          <a:spcPts val="0"/>
                        </a:spcAft>
                        <a:buNone/>
                      </a:pPr>
                      <a:r>
                        <a:rPr lang="en-US" sz="1800"/>
                        <a:t>9.6e+07</a:t>
                      </a:r>
                      <a:endParaRPr/>
                    </a:p>
                  </a:txBody>
                  <a:tcPr marT="45725" marB="45725" marR="91450" marL="91450"/>
                </a:tc>
              </a:tr>
              <a:tr h="428050">
                <a:tc vMerge="1"/>
                <a:tc>
                  <a:txBody>
                    <a:bodyPr/>
                    <a:lstStyle/>
                    <a:p>
                      <a:pPr indent="0" lvl="0" marL="0" marR="0" rtl="0" algn="ctr">
                        <a:spcBef>
                          <a:spcPts val="0"/>
                        </a:spcBef>
                        <a:spcAft>
                          <a:spcPts val="0"/>
                        </a:spcAft>
                        <a:buNone/>
                      </a:pPr>
                      <a:r>
                        <a:rPr b="1" lang="en-US" sz="1800"/>
                        <a:t>Test</a:t>
                      </a:r>
                      <a:endParaRPr b="1"/>
                    </a:p>
                  </a:txBody>
                  <a:tcPr marT="45725" marB="45725" marR="91450" marL="91450"/>
                </a:tc>
                <a:tc>
                  <a:txBody>
                    <a:bodyPr/>
                    <a:lstStyle/>
                    <a:p>
                      <a:pPr indent="0" lvl="0" marL="0" marR="0" rtl="0" algn="ctr">
                        <a:spcBef>
                          <a:spcPts val="0"/>
                        </a:spcBef>
                        <a:spcAft>
                          <a:spcPts val="0"/>
                        </a:spcAft>
                        <a:buNone/>
                      </a:pPr>
                      <a:r>
                        <a:rPr lang="en-US" sz="1800"/>
                        <a:t>1.0e+08 (+1%)</a:t>
                      </a:r>
                      <a:endParaRPr/>
                    </a:p>
                  </a:txBody>
                  <a:tcPr marT="45725" marB="45725" marR="91450" marL="91450"/>
                </a:tc>
                <a:tc>
                  <a:txBody>
                    <a:bodyPr/>
                    <a:lstStyle/>
                    <a:p>
                      <a:pPr indent="0" lvl="0" marL="0" marR="0" rtl="0" algn="ctr">
                        <a:spcBef>
                          <a:spcPts val="0"/>
                        </a:spcBef>
                        <a:spcAft>
                          <a:spcPts val="0"/>
                        </a:spcAft>
                        <a:buNone/>
                      </a:pPr>
                      <a:r>
                        <a:rPr lang="en-US" sz="1800"/>
                        <a:t>1.1e+08 (+10%)</a:t>
                      </a:r>
                      <a:endParaRPr/>
                    </a:p>
                  </a:txBody>
                  <a:tcPr marT="45725" marB="45725" marR="91450" marL="91450"/>
                </a:tc>
                <a:tc>
                  <a:txBody>
                    <a:bodyPr/>
                    <a:lstStyle/>
                    <a:p>
                      <a:pPr indent="0" lvl="0" marL="0" marR="0" rtl="0" algn="ctr">
                        <a:spcBef>
                          <a:spcPts val="0"/>
                        </a:spcBef>
                        <a:spcAft>
                          <a:spcPts val="0"/>
                        </a:spcAft>
                        <a:buNone/>
                      </a:pPr>
                      <a:r>
                        <a:rPr lang="en-US" sz="1800"/>
                        <a:t>9.7e+07 (+1%)</a:t>
                      </a:r>
                      <a:endParaRPr/>
                    </a:p>
                  </a:txBody>
                  <a:tcPr marT="45725" marB="45725" marR="91450" marL="91450"/>
                </a:tc>
              </a:tr>
            </a:tbl>
          </a:graphicData>
        </a:graphic>
      </p:graphicFrame>
      <p:sp>
        <p:nvSpPr>
          <p:cNvPr id="175" name="Google Shape;175;p31"/>
          <p:cNvSpPr txBox="1"/>
          <p:nvPr/>
        </p:nvSpPr>
        <p:spPr>
          <a:xfrm>
            <a:off x="698500" y="4701202"/>
            <a:ext cx="7500600" cy="4794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Random Forest has the best performance.</a:t>
            </a:r>
            <a:endParaRPr sz="2000">
              <a:latin typeface="Georgia"/>
              <a:ea typeface="Georgia"/>
              <a:cs typeface="Georgia"/>
              <a:sym typeface="Georgia"/>
            </a:endParaRPr>
          </a:p>
        </p:txBody>
      </p:sp>
      <p:sp>
        <p:nvSpPr>
          <p:cNvPr id="176" name="Google Shape;176;p31"/>
          <p:cNvSpPr txBox="1"/>
          <p:nvPr>
            <p:ph type="title"/>
          </p:nvPr>
        </p:nvSpPr>
        <p:spPr>
          <a:xfrm>
            <a:off x="248125" y="178650"/>
            <a:ext cx="7756200" cy="71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Comparison</a:t>
            </a:r>
            <a:endParaRPr sz="3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91951" y="2224225"/>
            <a:ext cx="83601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4800">
                <a:latin typeface="Verdana"/>
                <a:ea typeface="Verdana"/>
                <a:cs typeface="Verdana"/>
                <a:sym typeface="Verdana"/>
              </a:rPr>
              <a:t>Profit Prediction</a:t>
            </a:r>
            <a:endParaRPr sz="4800">
              <a:solidFill>
                <a:srgbClr val="000000"/>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699250" y="1413525"/>
            <a:ext cx="7745400" cy="4043700"/>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SzPts val="2400"/>
              <a:buFont typeface="Georgia"/>
              <a:buAutoNum type="arabicPeriod"/>
            </a:pPr>
            <a:r>
              <a:rPr lang="en-US">
                <a:solidFill>
                  <a:srgbClr val="000000"/>
                </a:solidFill>
                <a:latin typeface="Georgia"/>
                <a:ea typeface="Georgia"/>
                <a:cs typeface="Georgia"/>
                <a:sym typeface="Georgia"/>
              </a:rPr>
              <a:t>Introduction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Revenue Prediction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Profitability Prediction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Revenue Seasonal Trending</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Conclusion</a:t>
            </a:r>
            <a:endParaRPr>
              <a:solidFill>
                <a:srgbClr val="000000"/>
              </a:solidFill>
              <a:latin typeface="Georgia"/>
              <a:ea typeface="Georgia"/>
              <a:cs typeface="Georgia"/>
              <a:sym typeface="Georgia"/>
            </a:endParaRPr>
          </a:p>
        </p:txBody>
      </p:sp>
      <p:sp>
        <p:nvSpPr>
          <p:cNvPr id="73" name="Google Shape;73;p15"/>
          <p:cNvSpPr txBox="1"/>
          <p:nvPr>
            <p:ph type="title"/>
          </p:nvPr>
        </p:nvSpPr>
        <p:spPr>
          <a:xfrm>
            <a:off x="210250" y="240002"/>
            <a:ext cx="7756200" cy="76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latin typeface="Verdana"/>
                <a:ea typeface="Verdana"/>
                <a:cs typeface="Verdana"/>
                <a:sym typeface="Verdana"/>
              </a:rPr>
              <a:t>Contents</a:t>
            </a:r>
            <a:endParaRPr sz="3600">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idx="1" type="body"/>
          </p:nvPr>
        </p:nvSpPr>
        <p:spPr>
          <a:xfrm>
            <a:off x="635775" y="1352900"/>
            <a:ext cx="7756200" cy="39375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600"/>
              </a:spcBef>
              <a:spcAft>
                <a:spcPts val="0"/>
              </a:spcAft>
              <a:buSzPts val="1800"/>
              <a:buFont typeface="Georgia"/>
              <a:buAutoNum type="arabicPeriod"/>
            </a:pPr>
            <a:r>
              <a:rPr lang="en-US" sz="1800">
                <a:solidFill>
                  <a:srgbClr val="000000"/>
                </a:solidFill>
                <a:latin typeface="Georgia"/>
                <a:ea typeface="Georgia"/>
                <a:cs typeface="Georgia"/>
                <a:sym typeface="Georgia"/>
              </a:rPr>
              <a:t>Briefly examine the correlations between profit and </a:t>
            </a:r>
            <a:r>
              <a:rPr lang="en-US" sz="1800">
                <a:solidFill>
                  <a:srgbClr val="000000"/>
                </a:solidFill>
                <a:latin typeface="Georgia"/>
                <a:ea typeface="Georgia"/>
                <a:cs typeface="Georgia"/>
                <a:sym typeface="Georgia"/>
              </a:rPr>
              <a:t>t</a:t>
            </a:r>
            <a:r>
              <a:rPr lang="en-US" sz="1800">
                <a:solidFill>
                  <a:srgbClr val="000000"/>
                </a:solidFill>
                <a:latin typeface="Georgia"/>
                <a:ea typeface="Georgia"/>
                <a:cs typeface="Georgia"/>
                <a:sym typeface="Georgia"/>
              </a:rPr>
              <a:t>he other variables</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Build a Linear Regression model by feature selection</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Attempt to train the data with Ridge Regression and Lasso Regression to see if it might be overfit</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Use Logistic Regression to predict the profitability</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Build random forest regression</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Try to predict the profit of some movies in the future</a:t>
            </a:r>
            <a:endParaRPr sz="1800">
              <a:solidFill>
                <a:srgbClr val="000000"/>
              </a:solidFill>
              <a:latin typeface="Georgia"/>
              <a:ea typeface="Georgia"/>
              <a:cs typeface="Georgia"/>
              <a:sym typeface="Georgia"/>
            </a:endParaRPr>
          </a:p>
          <a:p>
            <a:pPr indent="0" lvl="0" marL="457200" rtl="0" algn="l">
              <a:lnSpc>
                <a:spcPct val="150000"/>
              </a:lnSpc>
              <a:spcBef>
                <a:spcPts val="480"/>
              </a:spcBef>
              <a:spcAft>
                <a:spcPts val="0"/>
              </a:spcAft>
              <a:buNone/>
            </a:pPr>
            <a:r>
              <a:t/>
            </a:r>
            <a:endParaRPr sz="2200">
              <a:solidFill>
                <a:srgbClr val="000000"/>
              </a:solidFill>
            </a:endParaRPr>
          </a:p>
        </p:txBody>
      </p:sp>
      <p:sp>
        <p:nvSpPr>
          <p:cNvPr id="187" name="Google Shape;187;p33"/>
          <p:cNvSpPr txBox="1"/>
          <p:nvPr>
            <p:ph type="title"/>
          </p:nvPr>
        </p:nvSpPr>
        <p:spPr>
          <a:xfrm>
            <a:off x="0" y="-1"/>
            <a:ext cx="7756200" cy="100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Profit Analysis</a:t>
            </a:r>
            <a:endParaRPr b="0" sz="1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367250" y="1431600"/>
            <a:ext cx="3352350" cy="3034051"/>
          </a:xfrm>
          <a:prstGeom prst="rect">
            <a:avLst/>
          </a:prstGeom>
          <a:noFill/>
          <a:ln>
            <a:noFill/>
          </a:ln>
        </p:spPr>
      </p:pic>
      <p:pic>
        <p:nvPicPr>
          <p:cNvPr id="193" name="Google Shape;193;p34"/>
          <p:cNvPicPr preferRelativeResize="0"/>
          <p:nvPr/>
        </p:nvPicPr>
        <p:blipFill>
          <a:blip r:embed="rId4">
            <a:alphaModFix/>
          </a:blip>
          <a:stretch>
            <a:fillRect/>
          </a:stretch>
        </p:blipFill>
        <p:spPr>
          <a:xfrm>
            <a:off x="4572001" y="1214301"/>
            <a:ext cx="3943275" cy="3466974"/>
          </a:xfrm>
          <a:prstGeom prst="rect">
            <a:avLst/>
          </a:prstGeom>
          <a:noFill/>
          <a:ln>
            <a:noFill/>
          </a:ln>
        </p:spPr>
      </p:pic>
      <p:sp>
        <p:nvSpPr>
          <p:cNvPr id="194" name="Google Shape;194;p34"/>
          <p:cNvSpPr txBox="1"/>
          <p:nvPr/>
        </p:nvSpPr>
        <p:spPr>
          <a:xfrm>
            <a:off x="5601575" y="4803000"/>
            <a:ext cx="15693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Profit vs. Month</a:t>
            </a:r>
            <a:endParaRPr/>
          </a:p>
        </p:txBody>
      </p:sp>
      <p:sp>
        <p:nvSpPr>
          <p:cNvPr id="195" name="Google Shape;195;p34"/>
          <p:cNvSpPr txBox="1"/>
          <p:nvPr/>
        </p:nvSpPr>
        <p:spPr>
          <a:xfrm>
            <a:off x="802000" y="4803000"/>
            <a:ext cx="28041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Profit vs. numerical variables</a:t>
            </a:r>
            <a:endParaRPr/>
          </a:p>
        </p:txBody>
      </p:sp>
      <p:sp>
        <p:nvSpPr>
          <p:cNvPr id="196" name="Google Shape;196;p34"/>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Correlation Matrix</a:t>
            </a:r>
            <a:endParaRPr b="0"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5"/>
          <p:cNvPicPr preferRelativeResize="0"/>
          <p:nvPr/>
        </p:nvPicPr>
        <p:blipFill>
          <a:blip r:embed="rId3">
            <a:alphaModFix/>
          </a:blip>
          <a:stretch>
            <a:fillRect/>
          </a:stretch>
        </p:blipFill>
        <p:spPr>
          <a:xfrm>
            <a:off x="4460575" y="1083325"/>
            <a:ext cx="4093101" cy="3759651"/>
          </a:xfrm>
          <a:prstGeom prst="rect">
            <a:avLst/>
          </a:prstGeom>
          <a:noFill/>
          <a:ln>
            <a:noFill/>
          </a:ln>
        </p:spPr>
      </p:pic>
      <p:pic>
        <p:nvPicPr>
          <p:cNvPr id="202" name="Google Shape;202;p35"/>
          <p:cNvPicPr preferRelativeResize="0"/>
          <p:nvPr/>
        </p:nvPicPr>
        <p:blipFill>
          <a:blip r:embed="rId4">
            <a:alphaModFix/>
          </a:blip>
          <a:stretch>
            <a:fillRect/>
          </a:stretch>
        </p:blipFill>
        <p:spPr>
          <a:xfrm>
            <a:off x="193725" y="2111250"/>
            <a:ext cx="4266849" cy="1317761"/>
          </a:xfrm>
          <a:prstGeom prst="rect">
            <a:avLst/>
          </a:prstGeom>
          <a:noFill/>
          <a:ln>
            <a:noFill/>
          </a:ln>
        </p:spPr>
      </p:pic>
      <p:sp>
        <p:nvSpPr>
          <p:cNvPr id="203" name="Google Shape;203;p35"/>
          <p:cNvSpPr txBox="1"/>
          <p:nvPr/>
        </p:nvSpPr>
        <p:spPr>
          <a:xfrm>
            <a:off x="688450" y="3937550"/>
            <a:ext cx="3709800" cy="180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Company does not have strong correlation with profit overall.</a:t>
            </a:r>
            <a:endParaRPr/>
          </a:p>
          <a:p>
            <a:pPr indent="-317500" lvl="0" marL="457200" rtl="0" algn="l">
              <a:spcBef>
                <a:spcPts val="0"/>
              </a:spcBef>
              <a:spcAft>
                <a:spcPts val="0"/>
              </a:spcAft>
              <a:buSzPts val="1400"/>
              <a:buChar char="●"/>
            </a:pPr>
            <a:r>
              <a:rPr lang="en-US"/>
              <a:t>Different companies have significantly different impacts on profit</a:t>
            </a:r>
            <a:endParaRPr/>
          </a:p>
          <a:p>
            <a:pPr indent="0" lvl="0" marL="457200" rtl="0" algn="l">
              <a:spcBef>
                <a:spcPts val="0"/>
              </a:spcBef>
              <a:spcAft>
                <a:spcPts val="0"/>
              </a:spcAft>
              <a:buNone/>
            </a:pPr>
            <a:r>
              <a:t/>
            </a:r>
            <a:endParaRPr/>
          </a:p>
        </p:txBody>
      </p:sp>
      <p:sp>
        <p:nvSpPr>
          <p:cNvPr id="204" name="Google Shape;204;p35"/>
          <p:cNvSpPr txBox="1"/>
          <p:nvPr/>
        </p:nvSpPr>
        <p:spPr>
          <a:xfrm>
            <a:off x="5957150" y="4842975"/>
            <a:ext cx="1525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Profit vs. Genre</a:t>
            </a:r>
            <a:endParaRPr/>
          </a:p>
        </p:txBody>
      </p:sp>
      <p:sp>
        <p:nvSpPr>
          <p:cNvPr id="205" name="Google Shape;205;p35"/>
          <p:cNvSpPr txBox="1"/>
          <p:nvPr>
            <p:ph type="title"/>
          </p:nvPr>
        </p:nvSpPr>
        <p:spPr>
          <a:xfrm>
            <a:off x="0" y="0"/>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Correlation Matrix Cont’d</a:t>
            </a:r>
            <a:endParaRPr b="0" sz="1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6"/>
          <p:cNvPicPr preferRelativeResize="0"/>
          <p:nvPr/>
        </p:nvPicPr>
        <p:blipFill>
          <a:blip r:embed="rId3">
            <a:alphaModFix/>
          </a:blip>
          <a:stretch>
            <a:fillRect/>
          </a:stretch>
        </p:blipFill>
        <p:spPr>
          <a:xfrm>
            <a:off x="242975" y="1115582"/>
            <a:ext cx="5424400" cy="924068"/>
          </a:xfrm>
          <a:prstGeom prst="rect">
            <a:avLst/>
          </a:prstGeom>
          <a:noFill/>
          <a:ln>
            <a:noFill/>
          </a:ln>
        </p:spPr>
      </p:pic>
      <p:sp>
        <p:nvSpPr>
          <p:cNvPr id="211" name="Google Shape;211;p36"/>
          <p:cNvSpPr txBox="1"/>
          <p:nvPr/>
        </p:nvSpPr>
        <p:spPr>
          <a:xfrm>
            <a:off x="326550" y="1986300"/>
            <a:ext cx="2980200" cy="149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US">
                <a:latin typeface="Georgia"/>
                <a:ea typeface="Georgia"/>
                <a:cs typeface="Georgia"/>
                <a:sym typeface="Georgia"/>
              </a:rPr>
              <a:t>Pick relevant and useful variables.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Then take all the variables into account.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The r-squared is 0.601</a:t>
            </a:r>
            <a:endParaRPr>
              <a:latin typeface="Georgia"/>
              <a:ea typeface="Georgia"/>
              <a:cs typeface="Georgia"/>
              <a:sym typeface="Georgia"/>
            </a:endParaRPr>
          </a:p>
        </p:txBody>
      </p:sp>
      <p:sp>
        <p:nvSpPr>
          <p:cNvPr id="212" name="Google Shape;212;p36"/>
          <p:cNvSpPr txBox="1"/>
          <p:nvPr/>
        </p:nvSpPr>
        <p:spPr>
          <a:xfrm>
            <a:off x="5190900" y="4238625"/>
            <a:ext cx="3081300" cy="120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US">
                <a:latin typeface="Georgia"/>
                <a:ea typeface="Georgia"/>
                <a:cs typeface="Georgia"/>
                <a:sym typeface="Georgia"/>
              </a:rPr>
              <a:t>The model </a:t>
            </a:r>
            <a:r>
              <a:rPr lang="en-US">
                <a:latin typeface="Georgia"/>
                <a:ea typeface="Georgia"/>
                <a:cs typeface="Georgia"/>
                <a:sym typeface="Georgia"/>
              </a:rPr>
              <a:t>can be improved by adding polynomial variables.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The amount of predictors becomes increasingly large</a:t>
            </a:r>
            <a:endParaRPr>
              <a:latin typeface="Georgia"/>
              <a:ea typeface="Georgia"/>
              <a:cs typeface="Georgia"/>
              <a:sym typeface="Georgia"/>
            </a:endParaRPr>
          </a:p>
        </p:txBody>
      </p:sp>
      <p:pic>
        <p:nvPicPr>
          <p:cNvPr id="213" name="Google Shape;213;p36"/>
          <p:cNvPicPr preferRelativeResize="0"/>
          <p:nvPr/>
        </p:nvPicPr>
        <p:blipFill>
          <a:blip r:embed="rId4">
            <a:alphaModFix/>
          </a:blip>
          <a:stretch>
            <a:fillRect/>
          </a:stretch>
        </p:blipFill>
        <p:spPr>
          <a:xfrm>
            <a:off x="3582975" y="3330197"/>
            <a:ext cx="5475299" cy="743253"/>
          </a:xfrm>
          <a:prstGeom prst="rect">
            <a:avLst/>
          </a:prstGeom>
          <a:noFill/>
          <a:ln>
            <a:noFill/>
          </a:ln>
        </p:spPr>
      </p:pic>
      <p:sp>
        <p:nvSpPr>
          <p:cNvPr id="214" name="Google Shape;214;p36"/>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Linear Regression</a:t>
            </a:r>
            <a:endParaRPr b="0" sz="14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7"/>
          <p:cNvPicPr preferRelativeResize="0"/>
          <p:nvPr/>
        </p:nvPicPr>
        <p:blipFill>
          <a:blip r:embed="rId3">
            <a:alphaModFix/>
          </a:blip>
          <a:stretch>
            <a:fillRect/>
          </a:stretch>
        </p:blipFill>
        <p:spPr>
          <a:xfrm>
            <a:off x="571231" y="1105338"/>
            <a:ext cx="3240994" cy="2104049"/>
          </a:xfrm>
          <a:prstGeom prst="rect">
            <a:avLst/>
          </a:prstGeom>
          <a:noFill/>
          <a:ln>
            <a:noFill/>
          </a:ln>
        </p:spPr>
      </p:pic>
      <p:pic>
        <p:nvPicPr>
          <p:cNvPr id="220" name="Google Shape;220;p37"/>
          <p:cNvPicPr preferRelativeResize="0"/>
          <p:nvPr/>
        </p:nvPicPr>
        <p:blipFill>
          <a:blip r:embed="rId4">
            <a:alphaModFix/>
          </a:blip>
          <a:stretch>
            <a:fillRect/>
          </a:stretch>
        </p:blipFill>
        <p:spPr>
          <a:xfrm>
            <a:off x="4368762" y="966462"/>
            <a:ext cx="3682064" cy="2381800"/>
          </a:xfrm>
          <a:prstGeom prst="rect">
            <a:avLst/>
          </a:prstGeom>
          <a:noFill/>
          <a:ln>
            <a:noFill/>
          </a:ln>
        </p:spPr>
      </p:pic>
      <p:pic>
        <p:nvPicPr>
          <p:cNvPr id="221" name="Google Shape;221;p37"/>
          <p:cNvPicPr preferRelativeResize="0"/>
          <p:nvPr/>
        </p:nvPicPr>
        <p:blipFill>
          <a:blip r:embed="rId5">
            <a:alphaModFix/>
          </a:blip>
          <a:stretch>
            <a:fillRect/>
          </a:stretch>
        </p:blipFill>
        <p:spPr>
          <a:xfrm>
            <a:off x="428850" y="3325242"/>
            <a:ext cx="3383375" cy="2144882"/>
          </a:xfrm>
          <a:prstGeom prst="rect">
            <a:avLst/>
          </a:prstGeom>
          <a:noFill/>
          <a:ln>
            <a:noFill/>
          </a:ln>
        </p:spPr>
      </p:pic>
      <p:pic>
        <p:nvPicPr>
          <p:cNvPr id="222" name="Google Shape;222;p37"/>
          <p:cNvPicPr preferRelativeResize="0"/>
          <p:nvPr/>
        </p:nvPicPr>
        <p:blipFill>
          <a:blip r:embed="rId6">
            <a:alphaModFix/>
          </a:blip>
          <a:stretch>
            <a:fillRect/>
          </a:stretch>
        </p:blipFill>
        <p:spPr>
          <a:xfrm>
            <a:off x="4440812" y="3429004"/>
            <a:ext cx="3537949" cy="2200196"/>
          </a:xfrm>
          <a:prstGeom prst="rect">
            <a:avLst/>
          </a:prstGeom>
          <a:noFill/>
          <a:ln>
            <a:noFill/>
          </a:ln>
        </p:spPr>
      </p:pic>
      <p:sp>
        <p:nvSpPr>
          <p:cNvPr id="223" name="Google Shape;223;p37"/>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Feature Selection</a:t>
            </a:r>
            <a:endParaRPr b="0" sz="1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idx="1" type="body"/>
          </p:nvPr>
        </p:nvSpPr>
        <p:spPr>
          <a:xfrm>
            <a:off x="699300" y="3097747"/>
            <a:ext cx="7745400" cy="20829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SzPts val="1600"/>
              <a:buFont typeface="Georgia"/>
              <a:buChar char="➢"/>
            </a:pPr>
            <a:r>
              <a:rPr lang="en-US" sz="1600">
                <a:solidFill>
                  <a:srgbClr val="000000"/>
                </a:solidFill>
                <a:latin typeface="Georgia"/>
                <a:ea typeface="Georgia"/>
                <a:cs typeface="Georgia"/>
                <a:sym typeface="Georgia"/>
              </a:rPr>
              <a:t>Originally, we have 39 features as predictors, and the r-square is 0.601. To achieve a higher r-square of 0.653, we may have around 60 features</a:t>
            </a:r>
            <a:endParaRPr sz="1600">
              <a:solidFill>
                <a:srgbClr val="000000"/>
              </a:solidFill>
              <a:latin typeface="Georgia"/>
              <a:ea typeface="Georgia"/>
              <a:cs typeface="Georgia"/>
              <a:sym typeface="Georgia"/>
            </a:endParaRPr>
          </a:p>
          <a:p>
            <a:pPr indent="-330200" lvl="0" marL="457200" rtl="0" algn="l">
              <a:spcBef>
                <a:spcPts val="0"/>
              </a:spcBef>
              <a:spcAft>
                <a:spcPts val="0"/>
              </a:spcAft>
              <a:buSzPts val="1600"/>
              <a:buFont typeface="Georgia"/>
              <a:buChar char="➢"/>
            </a:pPr>
            <a:r>
              <a:rPr lang="en-US" sz="1600">
                <a:solidFill>
                  <a:srgbClr val="000000"/>
                </a:solidFill>
                <a:latin typeface="Georgia"/>
                <a:ea typeface="Georgia"/>
                <a:cs typeface="Georgia"/>
                <a:sym typeface="Georgia"/>
              </a:rPr>
              <a:t>With feature selection, we reduce the amount of predictors to 7: </a:t>
            </a:r>
            <a:r>
              <a:rPr lang="en-US" sz="1600">
                <a:solidFill>
                  <a:srgbClr val="000000"/>
                </a:solidFill>
                <a:latin typeface="Georgia"/>
                <a:ea typeface="Georgia"/>
                <a:cs typeface="Georgia"/>
                <a:sym typeface="Georgia"/>
              </a:rPr>
              <a:t>(budget, vote, May, June, December, genre Animation, and genre family)</a:t>
            </a:r>
            <a:endParaRPr sz="1600">
              <a:solidFill>
                <a:srgbClr val="000000"/>
              </a:solidFill>
              <a:latin typeface="Georgia"/>
              <a:ea typeface="Georgia"/>
              <a:cs typeface="Georgia"/>
              <a:sym typeface="Georgia"/>
            </a:endParaRPr>
          </a:p>
          <a:p>
            <a:pPr indent="-330200" lvl="0" marL="457200" rtl="0" algn="l">
              <a:spcBef>
                <a:spcPts val="0"/>
              </a:spcBef>
              <a:spcAft>
                <a:spcPts val="0"/>
              </a:spcAft>
              <a:buSzPts val="1600"/>
              <a:buFont typeface="Georgia"/>
              <a:buChar char="➢"/>
            </a:pPr>
            <a:r>
              <a:rPr lang="en-US" sz="1600">
                <a:solidFill>
                  <a:srgbClr val="000000"/>
                </a:solidFill>
                <a:latin typeface="Georgia"/>
                <a:ea typeface="Georgia"/>
                <a:cs typeface="Georgia"/>
                <a:sym typeface="Georgia"/>
              </a:rPr>
              <a:t>The new r-square value is 0.591, pretty close to 0.601</a:t>
            </a:r>
            <a:endParaRPr sz="1600">
              <a:solidFill>
                <a:srgbClr val="000000"/>
              </a:solidFill>
              <a:latin typeface="Georgia"/>
              <a:ea typeface="Georgia"/>
              <a:cs typeface="Georgia"/>
              <a:sym typeface="Georgia"/>
            </a:endParaRPr>
          </a:p>
        </p:txBody>
      </p:sp>
      <p:pic>
        <p:nvPicPr>
          <p:cNvPr id="229" name="Google Shape;229;p38"/>
          <p:cNvPicPr preferRelativeResize="0"/>
          <p:nvPr/>
        </p:nvPicPr>
        <p:blipFill>
          <a:blip r:embed="rId3">
            <a:alphaModFix/>
          </a:blip>
          <a:stretch>
            <a:fillRect/>
          </a:stretch>
        </p:blipFill>
        <p:spPr>
          <a:xfrm>
            <a:off x="746925" y="1742114"/>
            <a:ext cx="7745400" cy="1160973"/>
          </a:xfrm>
          <a:prstGeom prst="rect">
            <a:avLst/>
          </a:prstGeom>
          <a:noFill/>
          <a:ln>
            <a:noFill/>
          </a:ln>
        </p:spPr>
      </p:pic>
      <p:sp>
        <p:nvSpPr>
          <p:cNvPr id="230" name="Google Shape;230;p38"/>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Linear Regression w/ Feature Selection</a:t>
            </a:r>
            <a:endParaRPr b="0" sz="14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idx="1" type="body"/>
          </p:nvPr>
        </p:nvSpPr>
        <p:spPr>
          <a:xfrm>
            <a:off x="436500" y="2033825"/>
            <a:ext cx="4135500" cy="3139800"/>
          </a:xfrm>
          <a:prstGeom prst="rect">
            <a:avLst/>
          </a:prstGeom>
        </p:spPr>
        <p:txBody>
          <a:bodyPr anchorCtr="0" anchor="t" bIns="45700" lIns="91425" spcFirstLastPara="1" rIns="91425" wrap="square" tIns="45700">
            <a:noAutofit/>
          </a:bodyPr>
          <a:lstStyle/>
          <a:p>
            <a:pPr indent="-330200" lvl="0" marL="457200" rtl="0" algn="l">
              <a:lnSpc>
                <a:spcPct val="150000"/>
              </a:lnSpc>
              <a:spcBef>
                <a:spcPts val="480"/>
              </a:spcBef>
              <a:spcAft>
                <a:spcPts val="0"/>
              </a:spcAft>
              <a:buSzPts val="1600"/>
              <a:buFont typeface="Georgia"/>
              <a:buChar char="➢"/>
            </a:pPr>
            <a:r>
              <a:rPr lang="en-US" sz="1600">
                <a:solidFill>
                  <a:srgbClr val="000000"/>
                </a:solidFill>
                <a:latin typeface="Georgia"/>
                <a:ea typeface="Georgia"/>
                <a:cs typeface="Georgia"/>
                <a:sym typeface="Georgia"/>
              </a:rPr>
              <a:t>Ridge Regression</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best lambda: 0.0398</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the new r-square: 0.604</a:t>
            </a:r>
            <a:endParaRPr sz="1600">
              <a:solidFill>
                <a:srgbClr val="000000"/>
              </a:solidFill>
              <a:latin typeface="Georgia"/>
              <a:ea typeface="Georgia"/>
              <a:cs typeface="Georgia"/>
              <a:sym typeface="Georgia"/>
            </a:endParaRPr>
          </a:p>
          <a:p>
            <a:pPr indent="-330200" lvl="0" marL="4572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Lasso Regression</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best lambda: 0.00501</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the new r-square: 0.604</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Nine of the coefficients become zero</a:t>
            </a:r>
            <a:endParaRPr sz="1600">
              <a:solidFill>
                <a:srgbClr val="000000"/>
              </a:solidFill>
              <a:latin typeface="Georgia"/>
              <a:ea typeface="Georgia"/>
              <a:cs typeface="Georgia"/>
              <a:sym typeface="Georgia"/>
            </a:endParaRPr>
          </a:p>
          <a:p>
            <a:pPr indent="0" lvl="0" marL="0" rtl="0" algn="l">
              <a:lnSpc>
                <a:spcPct val="150000"/>
              </a:lnSpc>
              <a:spcBef>
                <a:spcPts val="480"/>
              </a:spcBef>
              <a:spcAft>
                <a:spcPts val="0"/>
              </a:spcAft>
              <a:buNone/>
            </a:pPr>
            <a:r>
              <a:t/>
            </a:r>
            <a:endParaRPr sz="1800"/>
          </a:p>
        </p:txBody>
      </p:sp>
      <p:pic>
        <p:nvPicPr>
          <p:cNvPr id="236" name="Google Shape;236;p39"/>
          <p:cNvPicPr preferRelativeResize="0"/>
          <p:nvPr/>
        </p:nvPicPr>
        <p:blipFill>
          <a:blip r:embed="rId3">
            <a:alphaModFix/>
          </a:blip>
          <a:stretch>
            <a:fillRect/>
          </a:stretch>
        </p:blipFill>
        <p:spPr>
          <a:xfrm>
            <a:off x="5176425" y="2473825"/>
            <a:ext cx="3336350" cy="2076475"/>
          </a:xfrm>
          <a:prstGeom prst="rect">
            <a:avLst/>
          </a:prstGeom>
          <a:noFill/>
          <a:ln>
            <a:noFill/>
          </a:ln>
        </p:spPr>
      </p:pic>
      <p:sp>
        <p:nvSpPr>
          <p:cNvPr id="237" name="Google Shape;237;p39"/>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Ridge &amp; Lasso Regression</a:t>
            </a:r>
            <a:endParaRPr b="0" sz="1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0"/>
          <p:cNvPicPr preferRelativeResize="0"/>
          <p:nvPr/>
        </p:nvPicPr>
        <p:blipFill>
          <a:blip r:embed="rId3">
            <a:alphaModFix/>
          </a:blip>
          <a:stretch>
            <a:fillRect/>
          </a:stretch>
        </p:blipFill>
        <p:spPr>
          <a:xfrm>
            <a:off x="111675" y="1772475"/>
            <a:ext cx="3724574" cy="2966499"/>
          </a:xfrm>
          <a:prstGeom prst="rect">
            <a:avLst/>
          </a:prstGeom>
          <a:noFill/>
          <a:ln>
            <a:noFill/>
          </a:ln>
        </p:spPr>
      </p:pic>
      <p:pic>
        <p:nvPicPr>
          <p:cNvPr id="243" name="Google Shape;243;p40"/>
          <p:cNvPicPr preferRelativeResize="0"/>
          <p:nvPr/>
        </p:nvPicPr>
        <p:blipFill>
          <a:blip r:embed="rId4">
            <a:alphaModFix/>
          </a:blip>
          <a:stretch>
            <a:fillRect/>
          </a:stretch>
        </p:blipFill>
        <p:spPr>
          <a:xfrm>
            <a:off x="4022675" y="2377200"/>
            <a:ext cx="5121326" cy="1731700"/>
          </a:xfrm>
          <a:prstGeom prst="rect">
            <a:avLst/>
          </a:prstGeom>
          <a:noFill/>
          <a:ln>
            <a:noFill/>
          </a:ln>
        </p:spPr>
      </p:pic>
      <p:sp>
        <p:nvSpPr>
          <p:cNvPr id="244" name="Google Shape;244;p40"/>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Random Forest</a:t>
            </a:r>
            <a:r>
              <a:rPr b="0" lang="en-US" sz="1400">
                <a:solidFill>
                  <a:srgbClr val="000000"/>
                </a:solidFill>
              </a:rPr>
              <a:t> Regression</a:t>
            </a:r>
            <a:endParaRPr b="0" sz="1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idx="1" type="body"/>
          </p:nvPr>
        </p:nvSpPr>
        <p:spPr>
          <a:xfrm>
            <a:off x="4789948" y="1719600"/>
            <a:ext cx="3451200" cy="3170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1" lang="en-US" sz="1600">
                <a:solidFill>
                  <a:srgbClr val="000000"/>
                </a:solidFill>
                <a:latin typeface="Georgia"/>
                <a:ea typeface="Georgia"/>
                <a:cs typeface="Georgia"/>
                <a:sym typeface="Georgia"/>
              </a:rPr>
              <a:t>Variable Importance</a:t>
            </a:r>
            <a:endParaRPr b="1"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From high to low:</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Vote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popularity</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budget</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genre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runtime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score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company</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month</a:t>
            </a:r>
            <a:endParaRPr sz="1600">
              <a:solidFill>
                <a:srgbClr val="000000"/>
              </a:solidFill>
              <a:latin typeface="Georgia"/>
              <a:ea typeface="Georgia"/>
              <a:cs typeface="Georgia"/>
              <a:sym typeface="Georgia"/>
            </a:endParaRPr>
          </a:p>
        </p:txBody>
      </p:sp>
      <p:pic>
        <p:nvPicPr>
          <p:cNvPr id="250" name="Google Shape;250;p41"/>
          <p:cNvPicPr preferRelativeResize="0"/>
          <p:nvPr/>
        </p:nvPicPr>
        <p:blipFill>
          <a:blip r:embed="rId3">
            <a:alphaModFix/>
          </a:blip>
          <a:stretch>
            <a:fillRect/>
          </a:stretch>
        </p:blipFill>
        <p:spPr>
          <a:xfrm>
            <a:off x="688500" y="1503460"/>
            <a:ext cx="3451199" cy="3386540"/>
          </a:xfrm>
          <a:prstGeom prst="rect">
            <a:avLst/>
          </a:prstGeom>
          <a:noFill/>
          <a:ln>
            <a:noFill/>
          </a:ln>
        </p:spPr>
      </p:pic>
      <p:sp>
        <p:nvSpPr>
          <p:cNvPr id="251" name="Google Shape;251;p41"/>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Random Forest</a:t>
            </a:r>
            <a:r>
              <a:rPr b="0" lang="en-US" sz="1400">
                <a:solidFill>
                  <a:srgbClr val="000000"/>
                </a:solidFill>
              </a:rPr>
              <a:t> Regression</a:t>
            </a:r>
            <a:endParaRPr b="0" sz="1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2"/>
          <p:cNvSpPr txBox="1"/>
          <p:nvPr>
            <p:ph idx="1" type="body"/>
          </p:nvPr>
        </p:nvSpPr>
        <p:spPr>
          <a:xfrm>
            <a:off x="688500" y="1483675"/>
            <a:ext cx="3732300" cy="3170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1800"/>
              <a:t>Frozen II (2019)</a:t>
            </a:r>
            <a:endParaRPr sz="1800"/>
          </a:p>
          <a:p>
            <a:pPr indent="-342900" lvl="1" marL="914400" rtl="0" algn="l">
              <a:spcBef>
                <a:spcPts val="440"/>
              </a:spcBef>
              <a:spcAft>
                <a:spcPts val="0"/>
              </a:spcAft>
              <a:buSzPts val="1800"/>
              <a:buChar char="○"/>
            </a:pPr>
            <a:r>
              <a:rPr lang="en-US" sz="1800"/>
              <a:t>Release in Nov.</a:t>
            </a:r>
            <a:endParaRPr sz="1800"/>
          </a:p>
          <a:p>
            <a:pPr indent="-342900" lvl="1" marL="914400" rtl="0" algn="l">
              <a:spcBef>
                <a:spcPts val="0"/>
              </a:spcBef>
              <a:spcAft>
                <a:spcPts val="0"/>
              </a:spcAft>
              <a:buSzPts val="1800"/>
              <a:buChar char="○"/>
            </a:pPr>
            <a:r>
              <a:rPr lang="en-US" sz="1800"/>
              <a:t>Carries a $33 million budget</a:t>
            </a:r>
            <a:endParaRPr sz="1800"/>
          </a:p>
          <a:p>
            <a:pPr indent="-342900" lvl="1" marL="914400" rtl="0" algn="l">
              <a:spcBef>
                <a:spcPts val="0"/>
              </a:spcBef>
              <a:spcAft>
                <a:spcPts val="0"/>
              </a:spcAft>
              <a:buSzPts val="1800"/>
              <a:buChar char="○"/>
            </a:pPr>
            <a:r>
              <a:rPr lang="en-US" sz="1800"/>
              <a:t>Animation</a:t>
            </a:r>
            <a:endParaRPr sz="1800"/>
          </a:p>
          <a:p>
            <a:pPr indent="-342900" lvl="1" marL="914400" rtl="0" algn="l">
              <a:spcBef>
                <a:spcPts val="0"/>
              </a:spcBef>
              <a:spcAft>
                <a:spcPts val="0"/>
              </a:spcAft>
              <a:buSzPts val="1800"/>
              <a:buChar char="○"/>
            </a:pPr>
            <a:r>
              <a:rPr lang="en-US" sz="1800"/>
              <a:t>Runtime 1h44min</a:t>
            </a:r>
            <a:endParaRPr sz="1800"/>
          </a:p>
          <a:p>
            <a:pPr indent="-342900" lvl="1" marL="914400" rtl="0" algn="l">
              <a:spcBef>
                <a:spcPts val="0"/>
              </a:spcBef>
              <a:spcAft>
                <a:spcPts val="0"/>
              </a:spcAft>
              <a:buSzPts val="1800"/>
              <a:buChar char="○"/>
            </a:pPr>
            <a:r>
              <a:rPr lang="en-US" sz="1800"/>
              <a:t>etc.</a:t>
            </a:r>
            <a:endParaRPr sz="1800"/>
          </a:p>
          <a:p>
            <a:pPr indent="0" lvl="0" marL="0" rtl="0" algn="l">
              <a:spcBef>
                <a:spcPts val="480"/>
              </a:spcBef>
              <a:spcAft>
                <a:spcPts val="0"/>
              </a:spcAft>
              <a:buNone/>
            </a:pPr>
            <a:r>
              <a:rPr lang="en-US" sz="1800"/>
              <a:t>The predict profit would be:</a:t>
            </a:r>
            <a:endParaRPr sz="1800"/>
          </a:p>
          <a:p>
            <a:pPr indent="0" lvl="0" marL="0" rtl="0" algn="l">
              <a:spcBef>
                <a:spcPts val="480"/>
              </a:spcBef>
              <a:spcAft>
                <a:spcPts val="0"/>
              </a:spcAft>
              <a:buNone/>
            </a:pPr>
            <a:r>
              <a:rPr lang="en-US" sz="1800"/>
              <a:t>	</a:t>
            </a:r>
            <a:r>
              <a:rPr lang="en-US" sz="1800" u="sng">
                <a:solidFill>
                  <a:srgbClr val="000000"/>
                </a:solidFill>
              </a:rPr>
              <a:t>$521,197,933 </a:t>
            </a:r>
            <a:r>
              <a:rPr lang="en-US" sz="1800">
                <a:solidFill>
                  <a:srgbClr val="000000"/>
                </a:solidFill>
              </a:rPr>
              <a:t>-with RF</a:t>
            </a:r>
            <a:endParaRPr sz="1800">
              <a:solidFill>
                <a:srgbClr val="000000"/>
              </a:solidFill>
            </a:endParaRPr>
          </a:p>
          <a:p>
            <a:pPr indent="0" lvl="0" marL="0" rtl="0" algn="l">
              <a:spcBef>
                <a:spcPts val="480"/>
              </a:spcBef>
              <a:spcAft>
                <a:spcPts val="0"/>
              </a:spcAft>
              <a:buNone/>
            </a:pPr>
            <a:r>
              <a:rPr lang="en-US" sz="1800" u="sng">
                <a:solidFill>
                  <a:srgbClr val="000000"/>
                </a:solidFill>
              </a:rPr>
              <a:t>	$590,351,271 </a:t>
            </a:r>
            <a:r>
              <a:rPr lang="en-US" sz="1800">
                <a:solidFill>
                  <a:srgbClr val="000000"/>
                </a:solidFill>
              </a:rPr>
              <a:t>-with LM</a:t>
            </a:r>
            <a:endParaRPr sz="1800">
              <a:solidFill>
                <a:srgbClr val="000000"/>
              </a:solidFill>
            </a:endParaRPr>
          </a:p>
          <a:p>
            <a:pPr indent="0" lvl="0" marL="0" rtl="0" algn="l">
              <a:spcBef>
                <a:spcPts val="480"/>
              </a:spcBef>
              <a:spcAft>
                <a:spcPts val="0"/>
              </a:spcAft>
              <a:buNone/>
            </a:pPr>
            <a:r>
              <a:t/>
            </a:r>
            <a:endParaRPr sz="1800" u="sng">
              <a:solidFill>
                <a:srgbClr val="000000"/>
              </a:solidFill>
            </a:endParaRPr>
          </a:p>
          <a:p>
            <a:pPr indent="0" lvl="0" marL="0" rtl="0" algn="l">
              <a:spcBef>
                <a:spcPts val="480"/>
              </a:spcBef>
              <a:spcAft>
                <a:spcPts val="0"/>
              </a:spcAft>
              <a:buNone/>
            </a:pPr>
            <a:r>
              <a:rPr lang="en-US" sz="1800" u="sng">
                <a:solidFill>
                  <a:srgbClr val="000000"/>
                </a:solidFill>
              </a:rPr>
              <a:t> </a:t>
            </a:r>
            <a:endParaRPr sz="1800" u="sng">
              <a:solidFill>
                <a:srgbClr val="000000"/>
              </a:solidFill>
            </a:endParaRPr>
          </a:p>
        </p:txBody>
      </p:sp>
      <p:pic>
        <p:nvPicPr>
          <p:cNvPr id="257" name="Google Shape;257;p42"/>
          <p:cNvPicPr preferRelativeResize="0"/>
          <p:nvPr/>
        </p:nvPicPr>
        <p:blipFill>
          <a:blip r:embed="rId3">
            <a:alphaModFix/>
          </a:blip>
          <a:stretch>
            <a:fillRect/>
          </a:stretch>
        </p:blipFill>
        <p:spPr>
          <a:xfrm>
            <a:off x="5639450" y="1408675"/>
            <a:ext cx="2282200" cy="3386075"/>
          </a:xfrm>
          <a:prstGeom prst="rect">
            <a:avLst/>
          </a:prstGeom>
          <a:noFill/>
          <a:ln>
            <a:noFill/>
          </a:ln>
        </p:spPr>
      </p:pic>
      <p:sp>
        <p:nvSpPr>
          <p:cNvPr id="258" name="Google Shape;258;p42"/>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Actual Predictions</a:t>
            </a:r>
            <a:endParaRPr b="0"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92400" y="1417100"/>
            <a:ext cx="8359200" cy="38727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highlight>
                  <a:srgbClr val="FFFFFF"/>
                </a:highlight>
                <a:latin typeface="Georgia"/>
                <a:ea typeface="Georgia"/>
                <a:cs typeface="Georgia"/>
                <a:sym typeface="Georgia"/>
              </a:rPr>
              <a:t>The American film industry generated $43.4 billion in revenue last year, increasing in each of the past five years at an annualized rate of just 2.2%.</a:t>
            </a:r>
            <a:endParaRPr sz="2000">
              <a:solidFill>
                <a:srgbClr val="000000"/>
              </a:solidFill>
              <a:latin typeface="Georgia"/>
              <a:ea typeface="Georgia"/>
              <a:cs typeface="Georgia"/>
              <a:sym typeface="Georgia"/>
            </a:endParaRPr>
          </a:p>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According to the IBISWorld report, even with stagnant box office revenue, the industry’s revenue will continue to increase.</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Most films shown at the domestic box office make up less than a quarter of the revenue they generate.</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If box office predictions are more accurate, then studios and investors would save millions and appropriately allocate the necessary funds. </a:t>
            </a:r>
            <a:endParaRPr sz="2000">
              <a:solidFill>
                <a:srgbClr val="000000"/>
              </a:solidFill>
              <a:latin typeface="Georgia"/>
              <a:ea typeface="Georgia"/>
              <a:cs typeface="Georgia"/>
              <a:sym typeface="Georgia"/>
            </a:endParaRPr>
          </a:p>
        </p:txBody>
      </p:sp>
      <p:sp>
        <p:nvSpPr>
          <p:cNvPr id="79" name="Google Shape;79;p16"/>
          <p:cNvSpPr txBox="1"/>
          <p:nvPr>
            <p:ph type="title"/>
          </p:nvPr>
        </p:nvSpPr>
        <p:spPr>
          <a:xfrm>
            <a:off x="155700" y="210375"/>
            <a:ext cx="7347900" cy="81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latin typeface="Verdana"/>
                <a:ea typeface="Verdana"/>
                <a:cs typeface="Verdana"/>
                <a:sym typeface="Verdana"/>
              </a:rPr>
              <a:t>Introduction</a:t>
            </a:r>
            <a:endParaRPr sz="3600">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693900" y="2269875"/>
            <a:ext cx="78414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latin typeface="Verdana"/>
                <a:ea typeface="Verdana"/>
                <a:cs typeface="Verdana"/>
                <a:sym typeface="Verdana"/>
              </a:rPr>
              <a:t>Principal Component Analysis</a:t>
            </a:r>
            <a:endParaRPr sz="3600">
              <a:solidFill>
                <a:srgbClr val="000000"/>
              </a:solidFill>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idx="1" type="body"/>
          </p:nvPr>
        </p:nvSpPr>
        <p:spPr>
          <a:xfrm>
            <a:off x="699247" y="1202917"/>
            <a:ext cx="7745400" cy="400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000">
                <a:solidFill>
                  <a:srgbClr val="000000"/>
                </a:solidFill>
                <a:latin typeface="Georgia"/>
                <a:ea typeface="Georgia"/>
                <a:cs typeface="Georgia"/>
                <a:sym typeface="Georgia"/>
              </a:rPr>
              <a:t>Purposes</a:t>
            </a:r>
            <a:endParaRPr b="1" sz="2000">
              <a:solidFill>
                <a:srgbClr val="000000"/>
              </a:solidFill>
              <a:latin typeface="Georgia"/>
              <a:ea typeface="Georgia"/>
              <a:cs typeface="Georgia"/>
              <a:sym typeface="Georgia"/>
            </a:endParaRPr>
          </a:p>
          <a:p>
            <a:pPr indent="-330200" lvl="1" marL="754062"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Dimensional reduction.</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Data storage optimization.</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Computational speed optimization.</a:t>
            </a:r>
            <a:endParaRPr sz="2000">
              <a:solidFill>
                <a:srgbClr val="000000"/>
              </a:solidFill>
              <a:latin typeface="Georgia"/>
              <a:ea typeface="Georgia"/>
              <a:cs typeface="Georgia"/>
              <a:sym typeface="Georgia"/>
            </a:endParaRPr>
          </a:p>
          <a:p>
            <a:pPr indent="0" lvl="0" marL="0" rtl="0" algn="l">
              <a:lnSpc>
                <a:spcPct val="115000"/>
              </a:lnSpc>
              <a:spcBef>
                <a:spcPts val="480"/>
              </a:spcBef>
              <a:spcAft>
                <a:spcPts val="0"/>
              </a:spcAft>
              <a:buNone/>
            </a:pPr>
            <a:r>
              <a:rPr b="1" lang="en-US" sz="2000">
                <a:solidFill>
                  <a:srgbClr val="000000"/>
                </a:solidFill>
                <a:latin typeface="Georgia"/>
                <a:ea typeface="Georgia"/>
                <a:cs typeface="Georgia"/>
                <a:sym typeface="Georgia"/>
              </a:rPr>
              <a:t>Expectation</a:t>
            </a:r>
            <a:endParaRPr b="1"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Not losing much predictive power.</a:t>
            </a:r>
            <a:endParaRPr sz="2000">
              <a:solidFill>
                <a:srgbClr val="000000"/>
              </a:solidFill>
              <a:latin typeface="Georgia"/>
              <a:ea typeface="Georgia"/>
              <a:cs typeface="Georgia"/>
              <a:sym typeface="Georgia"/>
            </a:endParaRPr>
          </a:p>
          <a:p>
            <a:pPr indent="0" lvl="0" marL="0" rtl="0" algn="l">
              <a:lnSpc>
                <a:spcPct val="115000"/>
              </a:lnSpc>
              <a:spcBef>
                <a:spcPts val="480"/>
              </a:spcBef>
              <a:spcAft>
                <a:spcPts val="0"/>
              </a:spcAft>
              <a:buNone/>
            </a:pPr>
            <a:r>
              <a:rPr b="1" lang="en-US" sz="2000">
                <a:solidFill>
                  <a:srgbClr val="000000"/>
                </a:solidFill>
                <a:latin typeface="Georgia"/>
                <a:ea typeface="Georgia"/>
                <a:cs typeface="Georgia"/>
                <a:sym typeface="Georgia"/>
              </a:rPr>
              <a:t>Model</a:t>
            </a:r>
            <a:endParaRPr b="1" sz="2000">
              <a:solidFill>
                <a:srgbClr val="000000"/>
              </a:solidFill>
              <a:latin typeface="Georgia"/>
              <a:ea typeface="Georgia"/>
              <a:cs typeface="Georgia"/>
              <a:sym typeface="Georgia"/>
            </a:endParaRPr>
          </a:p>
          <a:p>
            <a:pPr indent="-330200" lvl="1" marL="754062"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revenue ~ budget + score + vote + popularity + runtime </a:t>
            </a:r>
            <a:endParaRPr sz="2000">
              <a:latin typeface="Georgia"/>
              <a:ea typeface="Georgia"/>
              <a:cs typeface="Georgia"/>
              <a:sym typeface="Georgia"/>
            </a:endParaRPr>
          </a:p>
          <a:p>
            <a:pPr indent="0" lvl="0" marL="0" rtl="0" algn="l">
              <a:spcBef>
                <a:spcPts val="480"/>
              </a:spcBef>
              <a:spcAft>
                <a:spcPts val="0"/>
              </a:spcAft>
              <a:buNone/>
            </a:pPr>
            <a:r>
              <a:t/>
            </a:r>
            <a:endParaRPr/>
          </a:p>
        </p:txBody>
      </p:sp>
      <p:sp>
        <p:nvSpPr>
          <p:cNvPr id="269" name="Google Shape;269;p44"/>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Principal Component Analysis</a:t>
            </a:r>
            <a:endParaRPr>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descr="A close up of a map&#10;&#10;Description automatically generated" id="274" name="Google Shape;274;p45"/>
          <p:cNvPicPr preferRelativeResize="0"/>
          <p:nvPr>
            <p:ph idx="1" type="body"/>
          </p:nvPr>
        </p:nvPicPr>
        <p:blipFill rotWithShape="1">
          <a:blip r:embed="rId3">
            <a:alphaModFix/>
          </a:blip>
          <a:srcRect b="0" l="0" r="0" t="0"/>
          <a:stretch/>
        </p:blipFill>
        <p:spPr>
          <a:xfrm>
            <a:off x="279875" y="1518838"/>
            <a:ext cx="4000800" cy="2857800"/>
          </a:xfrm>
          <a:prstGeom prst="rect">
            <a:avLst/>
          </a:prstGeom>
          <a:noFill/>
          <a:ln>
            <a:noFill/>
          </a:ln>
        </p:spPr>
      </p:pic>
      <p:pic>
        <p:nvPicPr>
          <p:cNvPr descr="A screenshot of a cell phone&#10;&#10;Description automatically generated" id="275" name="Google Shape;275;p45"/>
          <p:cNvPicPr preferRelativeResize="0"/>
          <p:nvPr/>
        </p:nvPicPr>
        <p:blipFill rotWithShape="1">
          <a:blip r:embed="rId4">
            <a:alphaModFix/>
          </a:blip>
          <a:srcRect b="0" l="0" r="0" t="0"/>
          <a:stretch/>
        </p:blipFill>
        <p:spPr>
          <a:xfrm>
            <a:off x="4890589" y="1468625"/>
            <a:ext cx="4105285" cy="2932337"/>
          </a:xfrm>
          <a:prstGeom prst="rect">
            <a:avLst/>
          </a:prstGeom>
          <a:noFill/>
          <a:ln cap="flat" cmpd="sng" w="9525">
            <a:solidFill>
              <a:srgbClr val="B7B7B7"/>
            </a:solidFill>
            <a:prstDash val="solid"/>
            <a:round/>
            <a:headEnd len="sm" w="sm" type="none"/>
            <a:tailEnd len="sm" w="sm" type="none"/>
          </a:ln>
        </p:spPr>
      </p:pic>
      <p:sp>
        <p:nvSpPr>
          <p:cNvPr id="276" name="Google Shape;276;p45"/>
          <p:cNvSpPr txBox="1"/>
          <p:nvPr/>
        </p:nvSpPr>
        <p:spPr>
          <a:xfrm>
            <a:off x="273318" y="4880088"/>
            <a:ext cx="8597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2 components are enough to capture 95% of the MSEP and R-squared.</a:t>
            </a:r>
            <a:endParaRPr sz="2000">
              <a:latin typeface="Georgia"/>
              <a:ea typeface="Georgia"/>
              <a:cs typeface="Georgia"/>
              <a:sym typeface="Georgia"/>
            </a:endParaRPr>
          </a:p>
        </p:txBody>
      </p:sp>
      <p:sp>
        <p:nvSpPr>
          <p:cNvPr id="277" name="Google Shape;277;p45"/>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Principal Component Analysis</a:t>
            </a:r>
            <a:endParaRPr>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46"/>
          <p:cNvPicPr preferRelativeResize="0"/>
          <p:nvPr>
            <p:ph idx="1" type="body"/>
          </p:nvPr>
        </p:nvPicPr>
        <p:blipFill rotWithShape="1">
          <a:blip r:embed="rId3">
            <a:alphaModFix/>
          </a:blip>
          <a:srcRect b="0" l="0" r="0" t="0"/>
          <a:stretch/>
        </p:blipFill>
        <p:spPr>
          <a:xfrm>
            <a:off x="1689596" y="1083315"/>
            <a:ext cx="4999500" cy="3570900"/>
          </a:xfrm>
          <a:prstGeom prst="rect">
            <a:avLst/>
          </a:prstGeom>
          <a:noFill/>
          <a:ln>
            <a:noFill/>
          </a:ln>
        </p:spPr>
      </p:pic>
      <p:sp>
        <p:nvSpPr>
          <p:cNvPr id="283" name="Google Shape;283;p46"/>
          <p:cNvSpPr txBox="1"/>
          <p:nvPr/>
        </p:nvSpPr>
        <p:spPr>
          <a:xfrm>
            <a:off x="387075" y="4855575"/>
            <a:ext cx="862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After the second components, the differences of coefficients are not drastic.</a:t>
            </a:r>
            <a:endParaRPr sz="2000">
              <a:latin typeface="Georgia"/>
              <a:ea typeface="Georgia"/>
              <a:cs typeface="Georgia"/>
              <a:sym typeface="Georgia"/>
            </a:endParaRPr>
          </a:p>
        </p:txBody>
      </p:sp>
      <p:sp>
        <p:nvSpPr>
          <p:cNvPr id="284" name="Google Shape;284;p46"/>
          <p:cNvSpPr txBox="1"/>
          <p:nvPr>
            <p:ph type="title"/>
          </p:nvPr>
        </p:nvSpPr>
        <p:spPr>
          <a:xfrm>
            <a:off x="228275" y="185775"/>
            <a:ext cx="8289300" cy="79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Principal Component Coefficients</a:t>
            </a:r>
            <a:endParaRPr b="0" sz="36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graphicFrame>
        <p:nvGraphicFramePr>
          <p:cNvPr id="289" name="Google Shape;289;p47"/>
          <p:cNvGraphicFramePr/>
          <p:nvPr/>
        </p:nvGraphicFramePr>
        <p:xfrm>
          <a:off x="698500" y="1862138"/>
          <a:ext cx="3000000" cy="3000000"/>
        </p:xfrm>
        <a:graphic>
          <a:graphicData uri="http://schemas.openxmlformats.org/drawingml/2006/table">
            <a:tbl>
              <a:tblPr bandRow="1" firstRow="1">
                <a:noFill/>
                <a:tableStyleId>{EA93EA4F-87A0-4228-831D-94901F1D77D5}</a:tableStyleId>
              </a:tblPr>
              <a:tblGrid>
                <a:gridCol w="1291175"/>
                <a:gridCol w="1291175"/>
                <a:gridCol w="1291175"/>
                <a:gridCol w="1291175"/>
                <a:gridCol w="1291175"/>
                <a:gridCol w="1291175"/>
              </a:tblGrid>
              <a:tr h="370850">
                <a:tc>
                  <a:txBody>
                    <a:bodyPr/>
                    <a:lstStyle/>
                    <a:p>
                      <a:pPr indent="0" lvl="0" marL="0" marR="0" rtl="0" algn="ctr">
                        <a:spcBef>
                          <a:spcPts val="0"/>
                        </a:spcBef>
                        <a:spcAft>
                          <a:spcPts val="0"/>
                        </a:spcAft>
                        <a:buNone/>
                      </a:pPr>
                      <a:r>
                        <a:rPr lang="en-US" sz="1800"/>
                        <a:t>Training</a:t>
                      </a:r>
                      <a:endParaRPr/>
                    </a:p>
                  </a:txBody>
                  <a:tcPr marT="45725" marB="45725" marR="91450" marL="91450"/>
                </a:tc>
                <a:tc gridSpan="5">
                  <a:txBody>
                    <a:bodyPr/>
                    <a:lstStyle/>
                    <a:p>
                      <a:pPr indent="0" lvl="0" marL="0" marR="0" rtl="0" algn="ctr">
                        <a:spcBef>
                          <a:spcPts val="0"/>
                        </a:spcBef>
                        <a:spcAft>
                          <a:spcPts val="0"/>
                        </a:spcAft>
                        <a:buNone/>
                      </a:pPr>
                      <a:r>
                        <a:rPr lang="en-US" sz="1800"/>
                        <a:t>% var explained</a:t>
                      </a:r>
                      <a:endParaRPr/>
                    </a:p>
                  </a:txBody>
                  <a:tcPr marT="45725" marB="45725" marR="91450" marL="91450"/>
                </a:tc>
                <a:tc hMerge="1"/>
                <a:tc hMerge="1"/>
                <a:tc hMerge="1"/>
                <a:tc hMerge="1"/>
              </a:tr>
              <a:tr h="370850">
                <a:tc>
                  <a:txBody>
                    <a:bodyPr/>
                    <a:lstStyle/>
                    <a:p>
                      <a:pPr indent="0" lvl="0" marL="0" marR="0" rtl="0" algn="ctr">
                        <a:spcBef>
                          <a:spcPts val="0"/>
                        </a:spcBef>
                        <a:spcAft>
                          <a:spcPts val="0"/>
                        </a:spcAft>
                        <a:buNone/>
                      </a:pPr>
                      <a:r>
                        <a:rPr lang="en-US" sz="1800"/>
                        <a:t>X</a:t>
                      </a:r>
                      <a:endParaRPr/>
                    </a:p>
                  </a:txBody>
                  <a:tcPr marT="45725" marB="45725" marR="91450" marL="91450"/>
                </a:tc>
                <a:tc>
                  <a:txBody>
                    <a:bodyPr/>
                    <a:lstStyle/>
                    <a:p>
                      <a:pPr indent="0" lvl="0" marL="0" marR="0" rtl="0" algn="ctr">
                        <a:spcBef>
                          <a:spcPts val="0"/>
                        </a:spcBef>
                        <a:spcAft>
                          <a:spcPts val="0"/>
                        </a:spcAft>
                        <a:buNone/>
                      </a:pPr>
                      <a:r>
                        <a:rPr lang="en-US" sz="1800"/>
                        <a:t>48.50</a:t>
                      </a:r>
                      <a:endParaRPr/>
                    </a:p>
                  </a:txBody>
                  <a:tcPr marT="45725" marB="45725" marR="91450" marL="91450"/>
                </a:tc>
                <a:tc>
                  <a:txBody>
                    <a:bodyPr/>
                    <a:lstStyle/>
                    <a:p>
                      <a:pPr indent="0" lvl="0" marL="0" marR="0" rtl="0" algn="ctr">
                        <a:spcBef>
                          <a:spcPts val="0"/>
                        </a:spcBef>
                        <a:spcAft>
                          <a:spcPts val="0"/>
                        </a:spcAft>
                        <a:buNone/>
                      </a:pPr>
                      <a:r>
                        <a:rPr lang="en-US" sz="1800"/>
                        <a:t>71.69</a:t>
                      </a:r>
                      <a:endParaRPr/>
                    </a:p>
                  </a:txBody>
                  <a:tcPr marT="45725" marB="45725" marR="91450" marL="91450"/>
                </a:tc>
                <a:tc>
                  <a:txBody>
                    <a:bodyPr/>
                    <a:lstStyle/>
                    <a:p>
                      <a:pPr indent="0" lvl="0" marL="0" marR="0" rtl="0" algn="ctr">
                        <a:spcBef>
                          <a:spcPts val="0"/>
                        </a:spcBef>
                        <a:spcAft>
                          <a:spcPts val="0"/>
                        </a:spcAft>
                        <a:buNone/>
                      </a:pPr>
                      <a:r>
                        <a:rPr lang="en-US" sz="1800"/>
                        <a:t>87.41</a:t>
                      </a:r>
                      <a:endParaRPr/>
                    </a:p>
                  </a:txBody>
                  <a:tcPr marT="45725" marB="45725" marR="91450" marL="91450"/>
                </a:tc>
                <a:tc>
                  <a:txBody>
                    <a:bodyPr/>
                    <a:lstStyle/>
                    <a:p>
                      <a:pPr indent="0" lvl="0" marL="0" marR="0" rtl="0" algn="ctr">
                        <a:spcBef>
                          <a:spcPts val="0"/>
                        </a:spcBef>
                        <a:spcAft>
                          <a:spcPts val="0"/>
                        </a:spcAft>
                        <a:buNone/>
                      </a:pPr>
                      <a:r>
                        <a:rPr lang="en-US" sz="1800"/>
                        <a:t>95.61</a:t>
                      </a:r>
                      <a:endParaRPr/>
                    </a:p>
                  </a:txBody>
                  <a:tcPr marT="45725" marB="45725" marR="91450" marL="91450"/>
                </a:tc>
                <a:tc>
                  <a:txBody>
                    <a:bodyPr/>
                    <a:lstStyle/>
                    <a:p>
                      <a:pPr indent="0" lvl="0" marL="0" marR="0" rtl="0" algn="ctr">
                        <a:spcBef>
                          <a:spcPts val="0"/>
                        </a:spcBef>
                        <a:spcAft>
                          <a:spcPts val="0"/>
                        </a:spcAft>
                        <a:buNone/>
                      </a:pPr>
                      <a:r>
                        <a:rPr lang="en-US" sz="1800"/>
                        <a:t>100.00</a:t>
                      </a:r>
                      <a:endParaRPr/>
                    </a:p>
                  </a:txBody>
                  <a:tcPr marT="45725" marB="45725" marR="91450" marL="91450"/>
                </a:tc>
              </a:tr>
              <a:tr h="370850">
                <a:tc>
                  <a:txBody>
                    <a:bodyPr/>
                    <a:lstStyle/>
                    <a:p>
                      <a:pPr indent="0" lvl="0" marL="0" marR="0" rtl="0" algn="ctr">
                        <a:spcBef>
                          <a:spcPts val="0"/>
                        </a:spcBef>
                        <a:spcAft>
                          <a:spcPts val="0"/>
                        </a:spcAft>
                        <a:buNone/>
                      </a:pPr>
                      <a:r>
                        <a:rPr lang="en-US" sz="1800"/>
                        <a:t>revenue</a:t>
                      </a:r>
                      <a:endParaRPr/>
                    </a:p>
                  </a:txBody>
                  <a:tcPr marT="45725" marB="45725" marR="91450" marL="91450"/>
                </a:tc>
                <a:tc>
                  <a:txBody>
                    <a:bodyPr/>
                    <a:lstStyle/>
                    <a:p>
                      <a:pPr indent="0" lvl="0" marL="0" marR="0" rtl="0" algn="ctr">
                        <a:spcBef>
                          <a:spcPts val="0"/>
                        </a:spcBef>
                        <a:spcAft>
                          <a:spcPts val="0"/>
                        </a:spcAft>
                        <a:buNone/>
                      </a:pPr>
                      <a:r>
                        <a:rPr lang="en-US" sz="1800"/>
                        <a:t>58.21</a:t>
                      </a:r>
                      <a:endParaRPr/>
                    </a:p>
                  </a:txBody>
                  <a:tcPr marT="45725" marB="45725" marR="91450" marL="91450"/>
                </a:tc>
                <a:tc>
                  <a:txBody>
                    <a:bodyPr/>
                    <a:lstStyle/>
                    <a:p>
                      <a:pPr indent="0" lvl="0" marL="0" marR="0" rtl="0" algn="ctr">
                        <a:spcBef>
                          <a:spcPts val="0"/>
                        </a:spcBef>
                        <a:spcAft>
                          <a:spcPts val="0"/>
                        </a:spcAft>
                        <a:buNone/>
                      </a:pPr>
                      <a:r>
                        <a:rPr lang="en-US" sz="1800"/>
                        <a:t>68.09</a:t>
                      </a:r>
                      <a:endParaRPr/>
                    </a:p>
                  </a:txBody>
                  <a:tcPr marT="45725" marB="45725" marR="91450" marL="91450"/>
                </a:tc>
                <a:tc>
                  <a:txBody>
                    <a:bodyPr/>
                    <a:lstStyle/>
                    <a:p>
                      <a:pPr indent="0" lvl="0" marL="0" marR="0" rtl="0" algn="ctr">
                        <a:spcBef>
                          <a:spcPts val="0"/>
                        </a:spcBef>
                        <a:spcAft>
                          <a:spcPts val="0"/>
                        </a:spcAft>
                        <a:buNone/>
                      </a:pPr>
                      <a:r>
                        <a:rPr lang="en-US" sz="1800"/>
                        <a:t>68.67</a:t>
                      </a:r>
                      <a:endParaRPr/>
                    </a:p>
                  </a:txBody>
                  <a:tcPr marT="45725" marB="45725" marR="91450" marL="91450"/>
                </a:tc>
                <a:tc>
                  <a:txBody>
                    <a:bodyPr/>
                    <a:lstStyle/>
                    <a:p>
                      <a:pPr indent="0" lvl="0" marL="0" marR="0" rtl="0" algn="ctr">
                        <a:spcBef>
                          <a:spcPts val="0"/>
                        </a:spcBef>
                        <a:spcAft>
                          <a:spcPts val="0"/>
                        </a:spcAft>
                        <a:buNone/>
                      </a:pPr>
                      <a:r>
                        <a:rPr lang="en-US" sz="1800"/>
                        <a:t>70.49</a:t>
                      </a:r>
                      <a:endParaRPr/>
                    </a:p>
                  </a:txBody>
                  <a:tcPr marT="45725" marB="45725" marR="91450" marL="91450"/>
                </a:tc>
                <a:tc>
                  <a:txBody>
                    <a:bodyPr/>
                    <a:lstStyle/>
                    <a:p>
                      <a:pPr indent="0" lvl="0" marL="0" marR="0" rtl="0" algn="ctr">
                        <a:spcBef>
                          <a:spcPts val="0"/>
                        </a:spcBef>
                        <a:spcAft>
                          <a:spcPts val="0"/>
                        </a:spcAft>
                        <a:buNone/>
                      </a:pPr>
                      <a:r>
                        <a:rPr lang="en-US" sz="1800"/>
                        <a:t>71.13</a:t>
                      </a:r>
                      <a:endParaRPr/>
                    </a:p>
                  </a:txBody>
                  <a:tcPr marT="45725" marB="45725" marR="91450" marL="91450"/>
                </a:tc>
              </a:tr>
            </a:tbl>
          </a:graphicData>
        </a:graphic>
      </p:graphicFrame>
      <p:sp>
        <p:nvSpPr>
          <p:cNvPr id="290" name="Google Shape;290;p47"/>
          <p:cNvSpPr txBox="1"/>
          <p:nvPr/>
        </p:nvSpPr>
        <p:spPr>
          <a:xfrm>
            <a:off x="742750" y="3725311"/>
            <a:ext cx="7702800" cy="16326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To capture 80% of the variance of predictors, we need 3 components.</a:t>
            </a:r>
            <a:endParaRPr sz="2000">
              <a:latin typeface="Georgia"/>
              <a:ea typeface="Georgia"/>
              <a:cs typeface="Georgia"/>
              <a:sym typeface="Georgia"/>
            </a:endParaRPr>
          </a:p>
          <a:p>
            <a:pPr indent="-355600" lvl="0" marL="457200" marR="0" rtl="0" algn="l">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To explain the response revenue, 2 components are enough.</a:t>
            </a:r>
            <a:endParaRPr sz="2000">
              <a:latin typeface="Georgia"/>
              <a:ea typeface="Georgia"/>
              <a:cs typeface="Georgia"/>
              <a:sym typeface="Georgia"/>
            </a:endParaRPr>
          </a:p>
        </p:txBody>
      </p:sp>
      <p:sp>
        <p:nvSpPr>
          <p:cNvPr id="291" name="Google Shape;291;p47"/>
          <p:cNvSpPr txBox="1"/>
          <p:nvPr>
            <p:ph type="title"/>
          </p:nvPr>
        </p:nvSpPr>
        <p:spPr>
          <a:xfrm>
            <a:off x="287825" y="355850"/>
            <a:ext cx="7939800" cy="75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Principal Component Regression</a:t>
            </a:r>
            <a:endParaRPr b="0" sz="36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838799" y="4681299"/>
            <a:ext cx="7466400" cy="9228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With 2 components, we still capture 95% of the variance.</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Our PCR seems to perform properly on the testing data.</a:t>
            </a:r>
            <a:endParaRPr sz="2000">
              <a:solidFill>
                <a:srgbClr val="000000"/>
              </a:solidFill>
              <a:latin typeface="Georgia"/>
              <a:ea typeface="Georgia"/>
              <a:cs typeface="Georgia"/>
              <a:sym typeface="Georgia"/>
            </a:endParaRPr>
          </a:p>
        </p:txBody>
      </p:sp>
      <p:pic>
        <p:nvPicPr>
          <p:cNvPr id="297" name="Google Shape;297;p48"/>
          <p:cNvPicPr preferRelativeResize="0"/>
          <p:nvPr/>
        </p:nvPicPr>
        <p:blipFill rotWithShape="1">
          <a:blip r:embed="rId3">
            <a:alphaModFix/>
          </a:blip>
          <a:srcRect b="0" l="0" r="0" t="0"/>
          <a:stretch/>
        </p:blipFill>
        <p:spPr>
          <a:xfrm>
            <a:off x="1400575" y="1009325"/>
            <a:ext cx="5811849" cy="3503525"/>
          </a:xfrm>
          <a:prstGeom prst="rect">
            <a:avLst/>
          </a:prstGeom>
          <a:noFill/>
          <a:ln>
            <a:noFill/>
          </a:ln>
        </p:spPr>
      </p:pic>
      <p:sp>
        <p:nvSpPr>
          <p:cNvPr id="298" name="Google Shape;298;p48"/>
          <p:cNvSpPr txBox="1"/>
          <p:nvPr>
            <p:ph type="title"/>
          </p:nvPr>
        </p:nvSpPr>
        <p:spPr>
          <a:xfrm>
            <a:off x="307650" y="215550"/>
            <a:ext cx="7756200" cy="71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PCR Validation on Testing Data</a:t>
            </a:r>
            <a:endParaRPr b="0" sz="360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graphicFrame>
        <p:nvGraphicFramePr>
          <p:cNvPr id="303" name="Google Shape;303;p49"/>
          <p:cNvGraphicFramePr/>
          <p:nvPr/>
        </p:nvGraphicFramePr>
        <p:xfrm>
          <a:off x="457303" y="1530764"/>
          <a:ext cx="3000000" cy="3000000"/>
        </p:xfrm>
        <a:graphic>
          <a:graphicData uri="http://schemas.openxmlformats.org/drawingml/2006/table">
            <a:tbl>
              <a:tblPr bandRow="1" firstRow="1">
                <a:noFill/>
                <a:tableStyleId>{EA93EA4F-87A0-4228-831D-94901F1D77D5}</a:tableStyleId>
              </a:tblPr>
              <a:tblGrid>
                <a:gridCol w="1707900"/>
                <a:gridCol w="2925125"/>
                <a:gridCol w="3585600"/>
              </a:tblGrid>
              <a:tr h="430550">
                <a:tc>
                  <a:txBody>
                    <a:bodyPr/>
                    <a:lstStyle/>
                    <a:p>
                      <a:pPr indent="0" lvl="0" marL="0" marR="0" rtl="0" algn="ctr">
                        <a:spcBef>
                          <a:spcPts val="0"/>
                        </a:spcBef>
                        <a:spcAft>
                          <a:spcPts val="0"/>
                        </a:spcAft>
                        <a:buNone/>
                      </a:pPr>
                      <a:r>
                        <a:rPr lang="en-US" sz="1800"/>
                        <a:t>Metrics</a:t>
                      </a:r>
                      <a:endParaRPr/>
                    </a:p>
                  </a:txBody>
                  <a:tcPr marT="45725" marB="45725" marR="91450" marL="91450"/>
                </a:tc>
                <a:tc>
                  <a:txBody>
                    <a:bodyPr/>
                    <a:lstStyle/>
                    <a:p>
                      <a:pPr indent="0" lvl="0" marL="0" marR="0" rtl="0" algn="ctr">
                        <a:spcBef>
                          <a:spcPts val="0"/>
                        </a:spcBef>
                        <a:spcAft>
                          <a:spcPts val="0"/>
                        </a:spcAft>
                        <a:buNone/>
                      </a:pPr>
                      <a:r>
                        <a:rPr lang="en-US" sz="1800"/>
                        <a:t>5 Original Variables</a:t>
                      </a:r>
                      <a:endParaRPr/>
                    </a:p>
                  </a:txBody>
                  <a:tcPr marT="45725" marB="45725" marR="91450" marL="91450"/>
                </a:tc>
                <a:tc>
                  <a:txBody>
                    <a:bodyPr/>
                    <a:lstStyle/>
                    <a:p>
                      <a:pPr indent="0" lvl="0" marL="0" marR="0" rtl="0" algn="ctr">
                        <a:spcBef>
                          <a:spcPts val="0"/>
                        </a:spcBef>
                        <a:spcAft>
                          <a:spcPts val="0"/>
                        </a:spcAft>
                        <a:buNone/>
                      </a:pPr>
                      <a:r>
                        <a:rPr lang="en-US" sz="1800"/>
                        <a:t>2 Principal Components</a:t>
                      </a:r>
                      <a:endParaRPr/>
                    </a:p>
                  </a:txBody>
                  <a:tcPr marT="45725" marB="45725" marR="91450" marL="91450"/>
                </a:tc>
              </a:tr>
              <a:tr h="430550">
                <a:tc>
                  <a:txBody>
                    <a:bodyPr/>
                    <a:lstStyle/>
                    <a:p>
                      <a:pPr indent="0" lvl="0" marL="0" marR="0" rtl="0" algn="ctr">
                        <a:spcBef>
                          <a:spcPts val="0"/>
                        </a:spcBef>
                        <a:spcAft>
                          <a:spcPts val="0"/>
                        </a:spcAft>
                        <a:buNone/>
                      </a:pPr>
                      <a:r>
                        <a:rPr lang="en-US" sz="1800"/>
                        <a:t>Adj </a:t>
                      </a:r>
                      <a:r>
                        <a:rPr lang="en-US" sz="1800"/>
                        <a:t>R-squared</a:t>
                      </a:r>
                      <a:endParaRPr/>
                    </a:p>
                  </a:txBody>
                  <a:tcPr marT="45725" marB="45725" marR="91450" marL="91450"/>
                </a:tc>
                <a:tc>
                  <a:txBody>
                    <a:bodyPr/>
                    <a:lstStyle/>
                    <a:p>
                      <a:pPr indent="0" lvl="0" marL="0" marR="0" rtl="0" algn="ctr">
                        <a:spcBef>
                          <a:spcPts val="0"/>
                        </a:spcBef>
                        <a:spcAft>
                          <a:spcPts val="0"/>
                        </a:spcAft>
                        <a:buNone/>
                      </a:pPr>
                      <a:r>
                        <a:rPr lang="en-US" sz="1800"/>
                        <a:t>0.711</a:t>
                      </a:r>
                      <a:endParaRPr/>
                    </a:p>
                  </a:txBody>
                  <a:tcPr marT="45725" marB="45725" marR="91450" marL="91450"/>
                </a:tc>
                <a:tc>
                  <a:txBody>
                    <a:bodyPr/>
                    <a:lstStyle/>
                    <a:p>
                      <a:pPr indent="0" lvl="0" marL="0" marR="0" rtl="0" algn="ctr">
                        <a:spcBef>
                          <a:spcPts val="0"/>
                        </a:spcBef>
                        <a:spcAft>
                          <a:spcPts val="0"/>
                        </a:spcAft>
                        <a:buNone/>
                      </a:pPr>
                      <a:r>
                        <a:rPr lang="en-US" sz="1800"/>
                        <a:t>0.681</a:t>
                      </a:r>
                      <a:endParaRPr/>
                    </a:p>
                  </a:txBody>
                  <a:tcPr marT="45725" marB="45725" marR="91450" marL="91450"/>
                </a:tc>
              </a:tr>
              <a:tr h="430550">
                <a:tc>
                  <a:txBody>
                    <a:bodyPr/>
                    <a:lstStyle/>
                    <a:p>
                      <a:pPr indent="0" lvl="0" marL="0" marR="0" rtl="0" algn="ctr">
                        <a:spcBef>
                          <a:spcPts val="0"/>
                        </a:spcBef>
                        <a:spcAft>
                          <a:spcPts val="0"/>
                        </a:spcAft>
                        <a:buNone/>
                      </a:pPr>
                      <a:r>
                        <a:rPr lang="en-US" sz="1800"/>
                        <a:t>RMSE - train</a:t>
                      </a:r>
                      <a:endParaRPr/>
                    </a:p>
                  </a:txBody>
                  <a:tcPr marT="45725" marB="45725" marR="91450" marL="91450"/>
                </a:tc>
                <a:tc>
                  <a:txBody>
                    <a:bodyPr/>
                    <a:lstStyle/>
                    <a:p>
                      <a:pPr indent="0" lvl="0" marL="0" marR="0" rtl="0" algn="ctr">
                        <a:spcBef>
                          <a:spcPts val="0"/>
                        </a:spcBef>
                        <a:spcAft>
                          <a:spcPts val="0"/>
                        </a:spcAft>
                        <a:buNone/>
                      </a:pPr>
                      <a:r>
                        <a:rPr lang="en-US" sz="1800"/>
                        <a:t>1.01e+08</a:t>
                      </a:r>
                      <a:endParaRPr/>
                    </a:p>
                  </a:txBody>
                  <a:tcPr marT="45725" marB="45725" marR="91450" marL="91450"/>
                </a:tc>
                <a:tc>
                  <a:txBody>
                    <a:bodyPr/>
                    <a:lstStyle/>
                    <a:p>
                      <a:pPr indent="0" lvl="0" marL="0" marR="0" rtl="0" algn="ctr">
                        <a:spcBef>
                          <a:spcPts val="0"/>
                        </a:spcBef>
                        <a:spcAft>
                          <a:spcPts val="0"/>
                        </a:spcAft>
                        <a:buNone/>
                      </a:pPr>
                      <a:r>
                        <a:rPr lang="en-US" sz="1800"/>
                        <a:t>1.06e+08</a:t>
                      </a:r>
                      <a:endParaRPr/>
                    </a:p>
                  </a:txBody>
                  <a:tcPr marT="45725" marB="45725" marR="91450" marL="91450"/>
                </a:tc>
              </a:tr>
              <a:tr h="430550">
                <a:tc>
                  <a:txBody>
                    <a:bodyPr/>
                    <a:lstStyle/>
                    <a:p>
                      <a:pPr indent="0" lvl="0" marL="0" marR="0" rtl="0" algn="ctr">
                        <a:spcBef>
                          <a:spcPts val="0"/>
                        </a:spcBef>
                        <a:spcAft>
                          <a:spcPts val="0"/>
                        </a:spcAft>
                        <a:buNone/>
                      </a:pPr>
                      <a:r>
                        <a:rPr lang="en-US" sz="1800"/>
                        <a:t>RMSE - test</a:t>
                      </a:r>
                      <a:endParaRPr/>
                    </a:p>
                  </a:txBody>
                  <a:tcPr marT="45725" marB="45725" marR="91450" marL="91450"/>
                </a:tc>
                <a:tc>
                  <a:txBody>
                    <a:bodyPr/>
                    <a:lstStyle/>
                    <a:p>
                      <a:pPr indent="0" lvl="0" marL="0" marR="0" rtl="0" algn="ctr">
                        <a:spcBef>
                          <a:spcPts val="0"/>
                        </a:spcBef>
                        <a:spcAft>
                          <a:spcPts val="0"/>
                        </a:spcAft>
                        <a:buNone/>
                      </a:pPr>
                      <a:r>
                        <a:rPr lang="en-US" sz="1800"/>
                        <a:t>1.06e+08</a:t>
                      </a:r>
                      <a:endParaRPr/>
                    </a:p>
                  </a:txBody>
                  <a:tcPr marT="45725" marB="45725" marR="91450" marL="91450"/>
                </a:tc>
                <a:tc>
                  <a:txBody>
                    <a:bodyPr/>
                    <a:lstStyle/>
                    <a:p>
                      <a:pPr indent="0" lvl="0" marL="0" marR="0" rtl="0" algn="ctr">
                        <a:spcBef>
                          <a:spcPts val="0"/>
                        </a:spcBef>
                        <a:spcAft>
                          <a:spcPts val="0"/>
                        </a:spcAft>
                        <a:buNone/>
                      </a:pPr>
                      <a:r>
                        <a:rPr lang="en-US" sz="1800"/>
                        <a:t>1.55e+08  (+46%)</a:t>
                      </a:r>
                      <a:endParaRPr/>
                    </a:p>
                  </a:txBody>
                  <a:tcPr marT="45725" marB="45725" marR="91450" marL="91450"/>
                </a:tc>
              </a:tr>
            </a:tbl>
          </a:graphicData>
        </a:graphic>
      </p:graphicFrame>
      <p:sp>
        <p:nvSpPr>
          <p:cNvPr id="304" name="Google Shape;304;p49"/>
          <p:cNvSpPr txBox="1"/>
          <p:nvPr/>
        </p:nvSpPr>
        <p:spPr>
          <a:xfrm>
            <a:off x="325550" y="3803825"/>
            <a:ext cx="8740200" cy="16803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R-squared does not reduce a lot when we using PCA.</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predictive power seems to be influenced as RMSE in testing set increases by 46%.</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Potential overfitting when using PCs to build linear model.</a:t>
            </a:r>
            <a:endParaRPr sz="2000">
              <a:latin typeface="Georgia"/>
              <a:ea typeface="Georgia"/>
              <a:cs typeface="Georgia"/>
              <a:sym typeface="Georgia"/>
            </a:endParaRPr>
          </a:p>
        </p:txBody>
      </p:sp>
      <p:sp>
        <p:nvSpPr>
          <p:cNvPr id="305" name="Google Shape;305;p49"/>
          <p:cNvSpPr txBox="1"/>
          <p:nvPr>
            <p:ph type="title"/>
          </p:nvPr>
        </p:nvSpPr>
        <p:spPr>
          <a:xfrm>
            <a:off x="277900" y="238200"/>
            <a:ext cx="7756200" cy="7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Linear Model with PCs</a:t>
            </a:r>
            <a:endParaRPr b="0" sz="36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609101" y="2227600"/>
            <a:ext cx="8323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800">
                <a:latin typeface="Verdana"/>
                <a:ea typeface="Verdana"/>
                <a:cs typeface="Verdana"/>
                <a:sym typeface="Verdana"/>
              </a:rPr>
              <a:t>Profitability Prediction</a:t>
            </a:r>
            <a:endParaRPr sz="4800">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ph idx="1" type="body"/>
          </p:nvPr>
        </p:nvSpPr>
        <p:spPr>
          <a:xfrm>
            <a:off x="699250" y="1419250"/>
            <a:ext cx="7745400" cy="36123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Response: y – binary output (0,1).</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0 – the movie does not gain profit (revenue &lt; budget).</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1 – the movie gains profit (revenue &gt; budget).</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Predictors:</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Numerical variables: budget, runtime, vote, popularity, score.</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Categorical variables: company, season, genres.</a:t>
            </a:r>
            <a:endParaRPr sz="2000">
              <a:solidFill>
                <a:srgbClr val="000000"/>
              </a:solidFill>
              <a:latin typeface="Georgia"/>
              <a:ea typeface="Georgia"/>
              <a:cs typeface="Georgia"/>
              <a:sym typeface="Georgia"/>
            </a:endParaRPr>
          </a:p>
        </p:txBody>
      </p:sp>
      <p:sp>
        <p:nvSpPr>
          <p:cNvPr id="316" name="Google Shape;316;p51"/>
          <p:cNvSpPr txBox="1"/>
          <p:nvPr>
            <p:ph type="title"/>
          </p:nvPr>
        </p:nvSpPr>
        <p:spPr>
          <a:xfrm>
            <a:off x="297725" y="267975"/>
            <a:ext cx="7756200" cy="80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Overview</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graphicFrame>
        <p:nvGraphicFramePr>
          <p:cNvPr id="321" name="Google Shape;321;p52"/>
          <p:cNvGraphicFramePr/>
          <p:nvPr/>
        </p:nvGraphicFramePr>
        <p:xfrm>
          <a:off x="698500" y="1862138"/>
          <a:ext cx="3000000" cy="3000000"/>
        </p:xfrm>
        <a:graphic>
          <a:graphicData uri="http://schemas.openxmlformats.org/drawingml/2006/table">
            <a:tbl>
              <a:tblPr bandRow="1" firstRow="1">
                <a:noFill/>
                <a:tableStyleId>{EA93EA4F-87A0-4228-831D-94901F1D77D5}</a:tableStyleId>
              </a:tblPr>
              <a:tblGrid>
                <a:gridCol w="2582325"/>
                <a:gridCol w="2582325"/>
                <a:gridCol w="2582325"/>
              </a:tblGrid>
              <a:tr h="370850">
                <a:tc gridSpan="3">
                  <a:txBody>
                    <a:bodyPr/>
                    <a:lstStyle/>
                    <a:p>
                      <a:pPr indent="0" lvl="0" marL="0" marR="0" rtl="0" algn="ctr">
                        <a:spcBef>
                          <a:spcPts val="0"/>
                        </a:spcBef>
                        <a:spcAft>
                          <a:spcPts val="0"/>
                        </a:spcAft>
                        <a:buNone/>
                      </a:pPr>
                      <a:r>
                        <a:rPr lang="en-US" sz="1800"/>
                        <a:t>Formula: </a:t>
                      </a:r>
                      <a:r>
                        <a:rPr lang="en-US" sz="1800"/>
                        <a:t>y ~ . , data = training data</a:t>
                      </a:r>
                      <a:endParaRPr/>
                    </a:p>
                  </a:txBody>
                  <a:tcPr marT="45725" marB="45725" marR="91450" marL="91450"/>
                </a:tc>
                <a:tc hMerge="1"/>
                <a:tc hMerge="1"/>
              </a:tr>
              <a:tr h="370850">
                <a:tc>
                  <a:txBody>
                    <a:bodyPr/>
                    <a:lstStyle/>
                    <a:p>
                      <a:pPr indent="0" lvl="0" marL="0" marR="0" rtl="0" algn="ctr">
                        <a:spcBef>
                          <a:spcPts val="0"/>
                        </a:spcBef>
                        <a:spcAft>
                          <a:spcPts val="0"/>
                        </a:spcAft>
                        <a:buNone/>
                      </a:pPr>
                      <a:r>
                        <a:rPr lang="en-US" sz="1800"/>
                        <a:t>Null deviance</a:t>
                      </a:r>
                      <a:endParaRPr/>
                    </a:p>
                  </a:txBody>
                  <a:tcPr marT="45725" marB="45725" marR="91450" marL="91450"/>
                </a:tc>
                <a:tc>
                  <a:txBody>
                    <a:bodyPr/>
                    <a:lstStyle/>
                    <a:p>
                      <a:pPr indent="0" lvl="0" marL="0" marR="0" rtl="0" algn="ctr">
                        <a:spcBef>
                          <a:spcPts val="0"/>
                        </a:spcBef>
                        <a:spcAft>
                          <a:spcPts val="0"/>
                        </a:spcAft>
                        <a:buNone/>
                      </a:pPr>
                      <a:r>
                        <a:rPr lang="en-US" sz="1800"/>
                        <a:t>Residual deviance</a:t>
                      </a:r>
                      <a:endParaRPr/>
                    </a:p>
                  </a:txBody>
                  <a:tcPr marT="45725" marB="45725" marR="91450" marL="91450"/>
                </a:tc>
                <a:tc>
                  <a:txBody>
                    <a:bodyPr/>
                    <a:lstStyle/>
                    <a:p>
                      <a:pPr indent="0" lvl="0" marL="0" marR="0" rtl="0" algn="ctr">
                        <a:spcBef>
                          <a:spcPts val="0"/>
                        </a:spcBef>
                        <a:spcAft>
                          <a:spcPts val="0"/>
                        </a:spcAft>
                        <a:buNone/>
                      </a:pPr>
                      <a:r>
                        <a:rPr lang="en-US" sz="1800"/>
                        <a:t>AIC</a:t>
                      </a:r>
                      <a:endParaRPr/>
                    </a:p>
                  </a:txBody>
                  <a:tcPr marT="45725" marB="45725" marR="91450" marL="91450"/>
                </a:tc>
              </a:tr>
              <a:tr h="370850">
                <a:tc>
                  <a:txBody>
                    <a:bodyPr/>
                    <a:lstStyle/>
                    <a:p>
                      <a:pPr indent="0" lvl="0" marL="0" marR="0" rtl="0" algn="ctr">
                        <a:spcBef>
                          <a:spcPts val="0"/>
                        </a:spcBef>
                        <a:spcAft>
                          <a:spcPts val="0"/>
                        </a:spcAft>
                        <a:buNone/>
                      </a:pPr>
                      <a:r>
                        <a:rPr lang="en-US" sz="1800"/>
                        <a:t>2409.2</a:t>
                      </a:r>
                      <a:endParaRPr/>
                    </a:p>
                  </a:txBody>
                  <a:tcPr marT="45725" marB="45725" marR="91450" marL="91450"/>
                </a:tc>
                <a:tc>
                  <a:txBody>
                    <a:bodyPr/>
                    <a:lstStyle/>
                    <a:p>
                      <a:pPr indent="0" lvl="0" marL="0" marR="0" rtl="0" algn="ctr">
                        <a:spcBef>
                          <a:spcPts val="0"/>
                        </a:spcBef>
                        <a:spcAft>
                          <a:spcPts val="0"/>
                        </a:spcAft>
                        <a:buNone/>
                      </a:pPr>
                      <a:r>
                        <a:rPr lang="en-US" sz="1800"/>
                        <a:t>1805.0</a:t>
                      </a:r>
                      <a:endParaRPr/>
                    </a:p>
                  </a:txBody>
                  <a:tcPr marT="45725" marB="45725" marR="91450" marL="91450"/>
                </a:tc>
                <a:tc>
                  <a:txBody>
                    <a:bodyPr/>
                    <a:lstStyle/>
                    <a:p>
                      <a:pPr indent="0" lvl="0" marL="0" marR="0" rtl="0" algn="ctr">
                        <a:spcBef>
                          <a:spcPts val="0"/>
                        </a:spcBef>
                        <a:spcAft>
                          <a:spcPts val="0"/>
                        </a:spcAft>
                        <a:buNone/>
                      </a:pPr>
                      <a:r>
                        <a:rPr lang="en-US" sz="1800"/>
                        <a:t>1867</a:t>
                      </a:r>
                      <a:endParaRPr/>
                    </a:p>
                  </a:txBody>
                  <a:tcPr marT="45725" marB="45725" marR="91450" marL="91450"/>
                </a:tc>
              </a:tr>
            </a:tbl>
          </a:graphicData>
        </a:graphic>
      </p:graphicFrame>
      <p:sp>
        <p:nvSpPr>
          <p:cNvPr id="322" name="Google Shape;322;p52"/>
          <p:cNvSpPr txBox="1"/>
          <p:nvPr/>
        </p:nvSpPr>
        <p:spPr>
          <a:xfrm>
            <a:off x="688500" y="3647646"/>
            <a:ext cx="7756200" cy="5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We observe that some predictors are not statistically significant.</a:t>
            </a:r>
            <a:endParaRPr sz="2000">
              <a:latin typeface="Georgia"/>
              <a:ea typeface="Georgia"/>
              <a:cs typeface="Georgia"/>
              <a:sym typeface="Georgia"/>
            </a:endParaRPr>
          </a:p>
        </p:txBody>
      </p:sp>
      <p:sp>
        <p:nvSpPr>
          <p:cNvPr id="323" name="Google Shape;323;p52"/>
          <p:cNvSpPr txBox="1"/>
          <p:nvPr>
            <p:ph type="title"/>
          </p:nvPr>
        </p:nvSpPr>
        <p:spPr>
          <a:xfrm>
            <a:off x="307675" y="456550"/>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Logistic Regression</a:t>
            </a:r>
            <a:endParaRPr b="0" sz="3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52200" y="453075"/>
            <a:ext cx="8439600" cy="4782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solidFill>
                  <a:srgbClr val="000000"/>
                </a:solidFill>
                <a:latin typeface="Georgia"/>
                <a:ea typeface="Georgia"/>
                <a:cs typeface="Georgia"/>
                <a:sym typeface="Georgia"/>
              </a:rPr>
              <a:t>Questions</a:t>
            </a:r>
            <a:endParaRPr b="1">
              <a:solidFill>
                <a:srgbClr val="000000"/>
              </a:solidFill>
              <a:latin typeface="Georgia"/>
              <a:ea typeface="Georgia"/>
              <a:cs typeface="Georgia"/>
              <a:sym typeface="Georgia"/>
            </a:endParaRPr>
          </a:p>
          <a:p>
            <a:pPr indent="-381000" lvl="0" marL="457200" rtl="0" algn="l">
              <a:lnSpc>
                <a:spcPct val="115000"/>
              </a:lnSpc>
              <a:spcBef>
                <a:spcPts val="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Which factors will best determine a movie’s revenue performance and profitability?</a:t>
            </a:r>
            <a:endParaRPr>
              <a:solidFill>
                <a:srgbClr val="000000"/>
              </a:solidFill>
              <a:latin typeface="Georgia"/>
              <a:ea typeface="Georgia"/>
              <a:cs typeface="Georgia"/>
              <a:sym typeface="Georgia"/>
            </a:endParaRPr>
          </a:p>
          <a:p>
            <a:pPr indent="-381000" lvl="0" marL="457200" rtl="0" algn="l">
              <a:lnSpc>
                <a:spcPct val="115000"/>
              </a:lnSpc>
              <a:spcBef>
                <a:spcPts val="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How much of an impact does seasonality have on a movie’s revenue success?  </a:t>
            </a:r>
            <a:endParaRPr>
              <a:solidFill>
                <a:srgbClr val="000000"/>
              </a:solidFill>
              <a:latin typeface="Georgia"/>
              <a:ea typeface="Georgia"/>
              <a:cs typeface="Georgia"/>
              <a:sym typeface="Georgia"/>
            </a:endParaRPr>
          </a:p>
          <a:p>
            <a:pPr indent="0" lvl="0" marL="0" rtl="0" algn="l">
              <a:lnSpc>
                <a:spcPct val="115000"/>
              </a:lnSpc>
              <a:spcBef>
                <a:spcPts val="480"/>
              </a:spcBef>
              <a:spcAft>
                <a:spcPts val="0"/>
              </a:spcAft>
              <a:buNone/>
            </a:pPr>
            <a:r>
              <a:rPr b="1" lang="en-US">
                <a:solidFill>
                  <a:srgbClr val="000000"/>
                </a:solidFill>
                <a:latin typeface="Georgia"/>
                <a:ea typeface="Georgia"/>
                <a:cs typeface="Georgia"/>
                <a:sym typeface="Georgia"/>
              </a:rPr>
              <a:t>Goal</a:t>
            </a:r>
            <a:r>
              <a:rPr b="1" lang="en-US">
                <a:solidFill>
                  <a:srgbClr val="000000"/>
                </a:solidFill>
                <a:latin typeface="Georgia"/>
                <a:ea typeface="Georgia"/>
                <a:cs typeface="Georgia"/>
                <a:sym typeface="Georgia"/>
              </a:rPr>
              <a:t>s</a:t>
            </a:r>
            <a:endParaRPr b="1">
              <a:solidFill>
                <a:srgbClr val="000000"/>
              </a:solidFill>
              <a:latin typeface="Georgia"/>
              <a:ea typeface="Georgia"/>
              <a:cs typeface="Georgia"/>
              <a:sym typeface="Georgia"/>
            </a:endParaRPr>
          </a:p>
          <a:p>
            <a:pPr indent="-381000" lvl="0" marL="457200" rtl="0" algn="l">
              <a:lnSpc>
                <a:spcPct val="115000"/>
              </a:lnSpc>
              <a:spcBef>
                <a:spcPts val="48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Construct and evaluate different kinds of models to predict a movie’s revenue and profitability. </a:t>
            </a:r>
            <a:endParaRPr>
              <a:solidFill>
                <a:srgbClr val="000000"/>
              </a:solidFill>
              <a:latin typeface="Georgia"/>
              <a:ea typeface="Georgia"/>
              <a:cs typeface="Georgia"/>
              <a:sym typeface="Georgia"/>
            </a:endParaRPr>
          </a:p>
          <a:p>
            <a:pPr indent="-381000" lvl="0" marL="457200" rtl="0" algn="l">
              <a:lnSpc>
                <a:spcPct val="115000"/>
              </a:lnSpc>
              <a:spcBef>
                <a:spcPts val="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Evaluate models and find the best predictive model.</a:t>
            </a:r>
            <a:endParaRPr>
              <a:solidFill>
                <a:srgbClr val="000000"/>
              </a:solidFill>
              <a:latin typeface="Georgia"/>
              <a:ea typeface="Georgia"/>
              <a:cs typeface="Georgia"/>
              <a:sym typeface="Georgia"/>
            </a:endParaRPr>
          </a:p>
          <a:p>
            <a:pPr indent="0" lvl="0" marL="0" rtl="0" algn="l">
              <a:spcBef>
                <a:spcPts val="48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graphicFrame>
        <p:nvGraphicFramePr>
          <p:cNvPr id="328" name="Google Shape;328;p53"/>
          <p:cNvGraphicFramePr/>
          <p:nvPr/>
        </p:nvGraphicFramePr>
        <p:xfrm>
          <a:off x="698500" y="1862138"/>
          <a:ext cx="3000000" cy="3000000"/>
        </p:xfrm>
        <a:graphic>
          <a:graphicData uri="http://schemas.openxmlformats.org/drawingml/2006/table">
            <a:tbl>
              <a:tblPr bandRow="1" firstRow="1">
                <a:noFill/>
                <a:tableStyleId>{EA93EA4F-87A0-4228-831D-94901F1D77D5}</a:tableStyleId>
              </a:tblPr>
              <a:tblGrid>
                <a:gridCol w="1936750"/>
                <a:gridCol w="1936750"/>
                <a:gridCol w="1936750"/>
                <a:gridCol w="1936750"/>
              </a:tblGrid>
              <a:tr h="537100">
                <a:tc>
                  <a:txBody>
                    <a:bodyPr/>
                    <a:lstStyle/>
                    <a:p>
                      <a:pPr indent="0" lvl="0" marL="0" marR="0" rtl="0" algn="ctr">
                        <a:spcBef>
                          <a:spcPts val="0"/>
                        </a:spcBef>
                        <a:spcAft>
                          <a:spcPts val="0"/>
                        </a:spcAft>
                        <a:buNone/>
                      </a:pPr>
                      <a:r>
                        <a:rPr lang="en-US" sz="1800"/>
                        <a:t>Variables</a:t>
                      </a:r>
                      <a:endParaRPr/>
                    </a:p>
                  </a:txBody>
                  <a:tcPr marT="45725" marB="45725" marR="91450" marL="91450"/>
                </a:tc>
                <a:tc>
                  <a:txBody>
                    <a:bodyPr/>
                    <a:lstStyle/>
                    <a:p>
                      <a:pPr indent="0" lvl="0" marL="0" marR="0" rtl="0" algn="ctr">
                        <a:spcBef>
                          <a:spcPts val="0"/>
                        </a:spcBef>
                        <a:spcAft>
                          <a:spcPts val="0"/>
                        </a:spcAft>
                        <a:buNone/>
                      </a:pPr>
                      <a:r>
                        <a:rPr lang="en-US" sz="1800"/>
                        <a:t>Company</a:t>
                      </a:r>
                      <a:endParaRPr/>
                    </a:p>
                  </a:txBody>
                  <a:tcPr marT="45725" marB="45725" marR="91450" marL="91450"/>
                </a:tc>
                <a:tc>
                  <a:txBody>
                    <a:bodyPr/>
                    <a:lstStyle/>
                    <a:p>
                      <a:pPr indent="0" lvl="0" marL="0" marR="0" rtl="0" algn="ctr">
                        <a:spcBef>
                          <a:spcPts val="0"/>
                        </a:spcBef>
                        <a:spcAft>
                          <a:spcPts val="0"/>
                        </a:spcAft>
                        <a:buNone/>
                      </a:pPr>
                      <a:r>
                        <a:rPr lang="en-US" sz="1800"/>
                        <a:t>Season</a:t>
                      </a:r>
                      <a:endParaRPr/>
                    </a:p>
                  </a:txBody>
                  <a:tcPr marT="45725" marB="45725" marR="91450" marL="91450"/>
                </a:tc>
                <a:tc>
                  <a:txBody>
                    <a:bodyPr/>
                    <a:lstStyle/>
                    <a:p>
                      <a:pPr indent="0" lvl="0" marL="0" marR="0" rtl="0" algn="ctr">
                        <a:spcBef>
                          <a:spcPts val="0"/>
                        </a:spcBef>
                        <a:spcAft>
                          <a:spcPts val="0"/>
                        </a:spcAft>
                        <a:buNone/>
                      </a:pPr>
                      <a:r>
                        <a:rPr lang="en-US" sz="1800"/>
                        <a:t>Genres</a:t>
                      </a:r>
                      <a:endParaRPr/>
                    </a:p>
                  </a:txBody>
                  <a:tcPr marT="45725" marB="45725" marR="91450" marL="91450"/>
                </a:tc>
              </a:tr>
              <a:tr h="537100">
                <a:tc>
                  <a:txBody>
                    <a:bodyPr/>
                    <a:lstStyle/>
                    <a:p>
                      <a:pPr indent="0" lvl="0" marL="0" marR="0" rtl="0" algn="ctr">
                        <a:spcBef>
                          <a:spcPts val="0"/>
                        </a:spcBef>
                        <a:spcAft>
                          <a:spcPts val="0"/>
                        </a:spcAft>
                        <a:buNone/>
                      </a:pPr>
                      <a:r>
                        <a:rPr lang="en-US" sz="1800"/>
                        <a:t>p-value</a:t>
                      </a:r>
                      <a:endParaRPr/>
                    </a:p>
                  </a:txBody>
                  <a:tcPr marT="45725" marB="45725" marR="91450" marL="91450"/>
                </a:tc>
                <a:tc>
                  <a:txBody>
                    <a:bodyPr/>
                    <a:lstStyle/>
                    <a:p>
                      <a:pPr indent="0" lvl="0" marL="0" marR="0" rtl="0" algn="ctr">
                        <a:spcBef>
                          <a:spcPts val="0"/>
                        </a:spcBef>
                        <a:spcAft>
                          <a:spcPts val="0"/>
                        </a:spcAft>
                        <a:buNone/>
                      </a:pPr>
                      <a:r>
                        <a:rPr lang="en-US" sz="1800"/>
                        <a:t>8.4e-09</a:t>
                      </a:r>
                      <a:endParaRPr/>
                    </a:p>
                  </a:txBody>
                  <a:tcPr marT="45725" marB="45725" marR="91450" marL="91450"/>
                </a:tc>
                <a:tc>
                  <a:txBody>
                    <a:bodyPr/>
                    <a:lstStyle/>
                    <a:p>
                      <a:pPr indent="0" lvl="0" marL="0" marR="0" rtl="0" algn="ctr">
                        <a:spcBef>
                          <a:spcPts val="0"/>
                        </a:spcBef>
                        <a:spcAft>
                          <a:spcPts val="0"/>
                        </a:spcAft>
                        <a:buNone/>
                      </a:pPr>
                      <a:r>
                        <a:rPr lang="en-US" sz="1800"/>
                        <a:t>0.045</a:t>
                      </a:r>
                      <a:endParaRPr/>
                    </a:p>
                  </a:txBody>
                  <a:tcPr marT="45725" marB="45725" marR="91450" marL="91450"/>
                </a:tc>
                <a:tc>
                  <a:txBody>
                    <a:bodyPr/>
                    <a:lstStyle/>
                    <a:p>
                      <a:pPr indent="0" lvl="0" marL="0" marR="0" rtl="0" algn="ctr">
                        <a:spcBef>
                          <a:spcPts val="0"/>
                        </a:spcBef>
                        <a:spcAft>
                          <a:spcPts val="0"/>
                        </a:spcAft>
                        <a:buNone/>
                      </a:pPr>
                      <a:r>
                        <a:rPr lang="en-US" sz="1800"/>
                        <a:t>0.12</a:t>
                      </a:r>
                      <a:endParaRPr/>
                    </a:p>
                  </a:txBody>
                  <a:tcPr marT="45725" marB="45725" marR="91450" marL="91450"/>
                </a:tc>
              </a:tr>
            </a:tbl>
          </a:graphicData>
        </a:graphic>
      </p:graphicFrame>
      <p:sp>
        <p:nvSpPr>
          <p:cNvPr id="329" name="Google Shape;329;p53"/>
          <p:cNvSpPr txBox="1"/>
          <p:nvPr/>
        </p:nvSpPr>
        <p:spPr>
          <a:xfrm>
            <a:off x="698875" y="3813550"/>
            <a:ext cx="7816500" cy="11586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overall effect of company is clearly statistically significant.</a:t>
            </a:r>
            <a:endParaRPr sz="2000">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overall effect of genres is not statistically significant. </a:t>
            </a:r>
            <a:endParaRPr sz="2000">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Genres can be removed from the model formula.</a:t>
            </a:r>
            <a:endParaRPr sz="2000">
              <a:latin typeface="Georgia"/>
              <a:ea typeface="Georgia"/>
              <a:cs typeface="Georgia"/>
              <a:sym typeface="Georgia"/>
            </a:endParaRPr>
          </a:p>
        </p:txBody>
      </p:sp>
      <p:sp>
        <p:nvSpPr>
          <p:cNvPr id="330" name="Google Shape;330;p53"/>
          <p:cNvSpPr txBox="1"/>
          <p:nvPr>
            <p:ph type="title"/>
          </p:nvPr>
        </p:nvSpPr>
        <p:spPr>
          <a:xfrm>
            <a:off x="595500" y="337450"/>
            <a:ext cx="77562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Wald Test</a:t>
            </a:r>
            <a:endParaRPr b="0" sz="36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graphicFrame>
        <p:nvGraphicFramePr>
          <p:cNvPr id="335" name="Google Shape;335;p54"/>
          <p:cNvGraphicFramePr/>
          <p:nvPr/>
        </p:nvGraphicFramePr>
        <p:xfrm>
          <a:off x="392186" y="1540565"/>
          <a:ext cx="3000000" cy="3000000"/>
        </p:xfrm>
        <a:graphic>
          <a:graphicData uri="http://schemas.openxmlformats.org/drawingml/2006/table">
            <a:tbl>
              <a:tblPr bandRow="1" firstRow="1">
                <a:noFill/>
                <a:tableStyleId>{EA93EA4F-87A0-4228-831D-94901F1D77D5}</a:tableStyleId>
              </a:tblPr>
              <a:tblGrid>
                <a:gridCol w="874650"/>
                <a:gridCol w="1083375"/>
                <a:gridCol w="904450"/>
                <a:gridCol w="844825"/>
                <a:gridCol w="864700"/>
                <a:gridCol w="884575"/>
                <a:gridCol w="983975"/>
                <a:gridCol w="854775"/>
                <a:gridCol w="1053550"/>
              </a:tblGrid>
              <a:tr h="409725">
                <a:tc>
                  <a:txBody>
                    <a:bodyPr/>
                    <a:lstStyle/>
                    <a:p>
                      <a:pPr indent="0" lvl="0" marL="0" marR="0" rtl="0" algn="ctr">
                        <a:spcBef>
                          <a:spcPts val="0"/>
                        </a:spcBef>
                        <a:spcAft>
                          <a:spcPts val="0"/>
                        </a:spcAft>
                        <a:buNone/>
                      </a:pPr>
                      <a:r>
                        <a:rPr lang="en-US" sz="1400"/>
                        <a:t>budget</a:t>
                      </a:r>
                      <a:endParaRPr/>
                    </a:p>
                  </a:txBody>
                  <a:tcPr marT="45725" marB="45725" marR="91450" marL="91450"/>
                </a:tc>
                <a:tc>
                  <a:txBody>
                    <a:bodyPr/>
                    <a:lstStyle/>
                    <a:p>
                      <a:pPr indent="0" lvl="0" marL="0" marR="0" rtl="0" algn="ctr">
                        <a:spcBef>
                          <a:spcPts val="0"/>
                        </a:spcBef>
                        <a:spcAft>
                          <a:spcPts val="0"/>
                        </a:spcAft>
                        <a:buNone/>
                      </a:pPr>
                      <a:r>
                        <a:rPr lang="en-US" sz="1400"/>
                        <a:t>popularity</a:t>
                      </a:r>
                      <a:endParaRPr/>
                    </a:p>
                  </a:txBody>
                  <a:tcPr marT="45725" marB="45725" marR="91450" marL="91450"/>
                </a:tc>
                <a:tc>
                  <a:txBody>
                    <a:bodyPr/>
                    <a:lstStyle/>
                    <a:p>
                      <a:pPr indent="0" lvl="0" marL="0" marR="0" rtl="0" algn="ctr">
                        <a:spcBef>
                          <a:spcPts val="0"/>
                        </a:spcBef>
                        <a:spcAft>
                          <a:spcPts val="0"/>
                        </a:spcAft>
                        <a:buNone/>
                      </a:pPr>
                      <a:r>
                        <a:rPr lang="en-US" sz="1400"/>
                        <a:t>runtime</a:t>
                      </a:r>
                      <a:endParaRPr/>
                    </a:p>
                  </a:txBody>
                  <a:tcPr marT="45725" marB="45725" marR="91450" marL="91450"/>
                </a:tc>
                <a:tc>
                  <a:txBody>
                    <a:bodyPr/>
                    <a:lstStyle/>
                    <a:p>
                      <a:pPr indent="0" lvl="0" marL="0" marR="0" rtl="0" algn="ctr">
                        <a:spcBef>
                          <a:spcPts val="0"/>
                        </a:spcBef>
                        <a:spcAft>
                          <a:spcPts val="0"/>
                        </a:spcAft>
                        <a:buNone/>
                      </a:pPr>
                      <a:r>
                        <a:rPr lang="en-US" sz="1400"/>
                        <a:t>score</a:t>
                      </a:r>
                      <a:endParaRPr/>
                    </a:p>
                  </a:txBody>
                  <a:tcPr marT="45725" marB="45725" marR="91450" marL="91450"/>
                </a:tc>
                <a:tc>
                  <a:txBody>
                    <a:bodyPr/>
                    <a:lstStyle/>
                    <a:p>
                      <a:pPr indent="0" lvl="0" marL="0" marR="0" rtl="0" algn="ctr">
                        <a:spcBef>
                          <a:spcPts val="0"/>
                        </a:spcBef>
                        <a:spcAft>
                          <a:spcPts val="0"/>
                        </a:spcAft>
                        <a:buNone/>
                      </a:pPr>
                      <a:r>
                        <a:rPr lang="en-US" sz="1400"/>
                        <a:t>vote</a:t>
                      </a:r>
                      <a:endParaRPr/>
                    </a:p>
                  </a:txBody>
                  <a:tcPr marT="45725" marB="45725" marR="91450" marL="91450"/>
                </a:tc>
                <a:tc>
                  <a:txBody>
                    <a:bodyPr/>
                    <a:lstStyle/>
                    <a:p>
                      <a:pPr indent="0" lvl="0" marL="0" marR="0" rtl="0" algn="ctr">
                        <a:spcBef>
                          <a:spcPts val="0"/>
                        </a:spcBef>
                        <a:spcAft>
                          <a:spcPts val="0"/>
                        </a:spcAft>
                        <a:buNone/>
                      </a:pPr>
                      <a:r>
                        <a:rPr lang="en-US" sz="1400"/>
                        <a:t>genres</a:t>
                      </a:r>
                      <a:endParaRPr/>
                    </a:p>
                  </a:txBody>
                  <a:tcPr marT="45725" marB="45725" marR="91450" marL="91450"/>
                </a:tc>
                <a:tc>
                  <a:txBody>
                    <a:bodyPr/>
                    <a:lstStyle/>
                    <a:p>
                      <a:pPr indent="0" lvl="0" marL="0" marR="0" rtl="0" algn="ctr">
                        <a:spcBef>
                          <a:spcPts val="0"/>
                        </a:spcBef>
                        <a:spcAft>
                          <a:spcPts val="0"/>
                        </a:spcAft>
                        <a:buNone/>
                      </a:pPr>
                      <a:r>
                        <a:rPr lang="en-US" sz="1400"/>
                        <a:t>company</a:t>
                      </a:r>
                      <a:endParaRPr/>
                    </a:p>
                  </a:txBody>
                  <a:tcPr marT="45725" marB="45725" marR="91450" marL="91450"/>
                </a:tc>
                <a:tc>
                  <a:txBody>
                    <a:bodyPr/>
                    <a:lstStyle/>
                    <a:p>
                      <a:pPr indent="0" lvl="0" marL="0" marR="0" rtl="0" algn="ctr">
                        <a:spcBef>
                          <a:spcPts val="0"/>
                        </a:spcBef>
                        <a:spcAft>
                          <a:spcPts val="0"/>
                        </a:spcAft>
                        <a:buNone/>
                      </a:pPr>
                      <a:r>
                        <a:rPr lang="en-US" sz="1400"/>
                        <a:t>season</a:t>
                      </a:r>
                      <a:endParaRPr/>
                    </a:p>
                  </a:txBody>
                  <a:tcPr marT="45725" marB="45725" marR="91450" marL="91450"/>
                </a:tc>
                <a:tc>
                  <a:txBody>
                    <a:bodyPr/>
                    <a:lstStyle/>
                    <a:p>
                      <a:pPr indent="0" lvl="0" marL="0" marR="0" rtl="0" algn="ctr">
                        <a:spcBef>
                          <a:spcPts val="0"/>
                        </a:spcBef>
                        <a:spcAft>
                          <a:spcPts val="0"/>
                        </a:spcAft>
                        <a:buNone/>
                      </a:pPr>
                      <a:r>
                        <a:rPr lang="en-US" sz="1400"/>
                        <a:t>criterion</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1855</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1856</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1857</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1858</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1858</a:t>
                      </a:r>
                      <a:endParaRPr/>
                    </a:p>
                  </a:txBody>
                  <a:tcPr marT="45725" marB="45725" marR="91450" marL="91450"/>
                </a:tc>
              </a:tr>
            </a:tbl>
          </a:graphicData>
        </a:graphic>
      </p:graphicFrame>
      <p:sp>
        <p:nvSpPr>
          <p:cNvPr id="336" name="Google Shape;336;p54"/>
          <p:cNvSpPr txBox="1"/>
          <p:nvPr/>
        </p:nvSpPr>
        <p:spPr>
          <a:xfrm>
            <a:off x="392175" y="4642650"/>
            <a:ext cx="8417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Best logit model formula: y ~ budget + score + vote + company + season</a:t>
            </a:r>
            <a:endParaRPr sz="2000">
              <a:latin typeface="Georgia"/>
              <a:ea typeface="Georgia"/>
              <a:cs typeface="Georgia"/>
              <a:sym typeface="Georgia"/>
            </a:endParaRPr>
          </a:p>
        </p:txBody>
      </p:sp>
      <p:sp>
        <p:nvSpPr>
          <p:cNvPr id="337" name="Google Shape;337;p54"/>
          <p:cNvSpPr txBox="1"/>
          <p:nvPr>
            <p:ph type="title"/>
          </p:nvPr>
        </p:nvSpPr>
        <p:spPr>
          <a:xfrm>
            <a:off x="248125" y="327525"/>
            <a:ext cx="7756200" cy="67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Selection - AIC</a:t>
            </a:r>
            <a:endParaRPr b="0" sz="36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graphicFrame>
        <p:nvGraphicFramePr>
          <p:cNvPr id="342" name="Google Shape;342;p55"/>
          <p:cNvGraphicFramePr/>
          <p:nvPr/>
        </p:nvGraphicFramePr>
        <p:xfrm>
          <a:off x="698503" y="974438"/>
          <a:ext cx="3000000" cy="3000000"/>
        </p:xfrm>
        <a:graphic>
          <a:graphicData uri="http://schemas.openxmlformats.org/drawingml/2006/table">
            <a:tbl>
              <a:tblPr bandRow="1" firstRow="1">
                <a:noFill/>
                <a:tableStyleId>{EA93EA4F-87A0-4228-831D-94901F1D77D5}</a:tableStyleId>
              </a:tblPr>
              <a:tblGrid>
                <a:gridCol w="3873500"/>
                <a:gridCol w="3873500"/>
              </a:tblGrid>
              <a:tr h="370850">
                <a:tc>
                  <a:txBody>
                    <a:bodyPr/>
                    <a:lstStyle/>
                    <a:p>
                      <a:pPr indent="0" lvl="0" marL="0" marR="0" rtl="0" algn="l">
                        <a:spcBef>
                          <a:spcPts val="0"/>
                        </a:spcBef>
                        <a:spcAft>
                          <a:spcPts val="0"/>
                        </a:spcAft>
                        <a:buNone/>
                      </a:pPr>
                      <a:r>
                        <a:rPr lang="en-US" sz="1800"/>
                        <a:t>Variables</a:t>
                      </a:r>
                      <a:endParaRPr/>
                    </a:p>
                  </a:txBody>
                  <a:tcPr marT="45725" marB="45725" marR="91450" marL="91450"/>
                </a:tc>
                <a:tc>
                  <a:txBody>
                    <a:bodyPr/>
                    <a:lstStyle/>
                    <a:p>
                      <a:pPr indent="0" lvl="0" marL="0" marR="0" rtl="0" algn="l">
                        <a:spcBef>
                          <a:spcPts val="0"/>
                        </a:spcBef>
                        <a:spcAft>
                          <a:spcPts val="0"/>
                        </a:spcAft>
                        <a:buNone/>
                      </a:pPr>
                      <a:r>
                        <a:rPr lang="en-US" sz="1800"/>
                        <a:t>exp(coef)</a:t>
                      </a:r>
                      <a:endParaRPr/>
                    </a:p>
                  </a:txBody>
                  <a:tcPr marT="45725" marB="45725" marR="91450" marL="91450"/>
                </a:tc>
              </a:tr>
              <a:tr h="370850">
                <a:tc>
                  <a:txBody>
                    <a:bodyPr/>
                    <a:lstStyle/>
                    <a:p>
                      <a:pPr indent="0" lvl="0" marL="0" marR="0" rtl="0" algn="l">
                        <a:spcBef>
                          <a:spcPts val="0"/>
                        </a:spcBef>
                        <a:spcAft>
                          <a:spcPts val="0"/>
                        </a:spcAft>
                        <a:buNone/>
                      </a:pPr>
                      <a:r>
                        <a:rPr lang="en-US" sz="1800"/>
                        <a:t>budget</a:t>
                      </a:r>
                      <a:endParaRPr/>
                    </a:p>
                  </a:txBody>
                  <a:tcPr marT="45725" marB="45725" marR="91450" marL="91450"/>
                </a:tc>
                <a:tc>
                  <a:txBody>
                    <a:bodyPr/>
                    <a:lstStyle/>
                    <a:p>
                      <a:pPr indent="0" lvl="0" marL="0" marR="0" rtl="0" algn="l">
                        <a:spcBef>
                          <a:spcPts val="0"/>
                        </a:spcBef>
                        <a:spcAft>
                          <a:spcPts val="0"/>
                        </a:spcAft>
                        <a:buNone/>
                      </a:pPr>
                      <a:r>
                        <a:rPr lang="en-US" sz="1800"/>
                        <a:t>0.99999999817 (~ 1)</a:t>
                      </a:r>
                      <a:endParaRPr/>
                    </a:p>
                  </a:txBody>
                  <a:tcPr marT="45725" marB="45725" marR="91450" marL="91450"/>
                </a:tc>
              </a:tr>
              <a:tr h="370850">
                <a:tc>
                  <a:txBody>
                    <a:bodyPr/>
                    <a:lstStyle/>
                    <a:p>
                      <a:pPr indent="0" lvl="0" marL="0" marR="0" rtl="0" algn="l">
                        <a:spcBef>
                          <a:spcPts val="0"/>
                        </a:spcBef>
                        <a:spcAft>
                          <a:spcPts val="0"/>
                        </a:spcAft>
                        <a:buNone/>
                      </a:pPr>
                      <a:r>
                        <a:rPr lang="en-US" sz="1800"/>
                        <a:t>score</a:t>
                      </a:r>
                      <a:endParaRPr/>
                    </a:p>
                  </a:txBody>
                  <a:tcPr marT="45725" marB="45725" marR="91450" marL="91450"/>
                </a:tc>
                <a:tc>
                  <a:txBody>
                    <a:bodyPr/>
                    <a:lstStyle/>
                    <a:p>
                      <a:pPr indent="0" lvl="0" marL="0" marR="0" rtl="0" algn="l">
                        <a:spcBef>
                          <a:spcPts val="0"/>
                        </a:spcBef>
                        <a:spcAft>
                          <a:spcPts val="0"/>
                        </a:spcAft>
                        <a:buNone/>
                      </a:pPr>
                      <a:r>
                        <a:rPr lang="en-US" sz="1800"/>
                        <a:t>1.234</a:t>
                      </a:r>
                      <a:endParaRPr/>
                    </a:p>
                  </a:txBody>
                  <a:tcPr marT="45725" marB="45725" marR="91450" marL="91450"/>
                </a:tc>
              </a:tr>
              <a:tr h="370850">
                <a:tc>
                  <a:txBody>
                    <a:bodyPr/>
                    <a:lstStyle/>
                    <a:p>
                      <a:pPr indent="0" lvl="0" marL="0" marR="0" rtl="0" algn="l">
                        <a:spcBef>
                          <a:spcPts val="0"/>
                        </a:spcBef>
                        <a:spcAft>
                          <a:spcPts val="0"/>
                        </a:spcAft>
                        <a:buNone/>
                      </a:pPr>
                      <a:r>
                        <a:rPr lang="en-US" sz="1800"/>
                        <a:t>vote</a:t>
                      </a:r>
                      <a:endParaRPr/>
                    </a:p>
                  </a:txBody>
                  <a:tcPr marT="45725" marB="45725" marR="91450" marL="91450"/>
                </a:tc>
                <a:tc>
                  <a:txBody>
                    <a:bodyPr/>
                    <a:lstStyle/>
                    <a:p>
                      <a:pPr indent="0" lvl="0" marL="0" marR="0" rtl="0" algn="l">
                        <a:spcBef>
                          <a:spcPts val="0"/>
                        </a:spcBef>
                        <a:spcAft>
                          <a:spcPts val="0"/>
                        </a:spcAft>
                        <a:buNone/>
                      </a:pPr>
                      <a:r>
                        <a:rPr lang="en-US" sz="1800"/>
                        <a:t>1.003</a:t>
                      </a:r>
                      <a:endParaRPr/>
                    </a:p>
                  </a:txBody>
                  <a:tcPr marT="45725" marB="45725" marR="91450" marL="91450"/>
                </a:tc>
              </a:tr>
              <a:tr h="370850">
                <a:tc>
                  <a:txBody>
                    <a:bodyPr/>
                    <a:lstStyle/>
                    <a:p>
                      <a:pPr indent="0" lvl="0" marL="0" marR="0" rtl="0" algn="l">
                        <a:spcBef>
                          <a:spcPts val="0"/>
                        </a:spcBef>
                        <a:spcAft>
                          <a:spcPts val="0"/>
                        </a:spcAft>
                        <a:buNone/>
                      </a:pPr>
                      <a:r>
                        <a:rPr lang="en-US" sz="1800"/>
                        <a:t>Paramount Pictures</a:t>
                      </a:r>
                      <a:endParaRPr/>
                    </a:p>
                  </a:txBody>
                  <a:tcPr marT="45725" marB="45725" marR="91450" marL="91450"/>
                </a:tc>
                <a:tc>
                  <a:txBody>
                    <a:bodyPr/>
                    <a:lstStyle/>
                    <a:p>
                      <a:pPr indent="0" lvl="0" marL="0" marR="0" rtl="0" algn="l">
                        <a:spcBef>
                          <a:spcPts val="0"/>
                        </a:spcBef>
                        <a:spcAft>
                          <a:spcPts val="0"/>
                        </a:spcAft>
                        <a:buNone/>
                      </a:pPr>
                      <a:r>
                        <a:rPr lang="en-US" sz="1800"/>
                        <a:t>2.623</a:t>
                      </a:r>
                      <a:endParaRPr/>
                    </a:p>
                  </a:txBody>
                  <a:tcPr marT="45725" marB="45725" marR="91450" marL="91450"/>
                </a:tc>
              </a:tr>
              <a:tr h="370850">
                <a:tc>
                  <a:txBody>
                    <a:bodyPr/>
                    <a:lstStyle/>
                    <a:p>
                      <a:pPr indent="0" lvl="0" marL="0" marR="0" rtl="0" algn="l">
                        <a:spcBef>
                          <a:spcPts val="0"/>
                        </a:spcBef>
                        <a:spcAft>
                          <a:spcPts val="0"/>
                        </a:spcAft>
                        <a:buNone/>
                      </a:pPr>
                      <a:r>
                        <a:rPr lang="en-US" sz="1800"/>
                        <a:t>Universal Pictures</a:t>
                      </a:r>
                      <a:endParaRPr/>
                    </a:p>
                  </a:txBody>
                  <a:tcPr marT="45725" marB="45725" marR="91450" marL="91450"/>
                </a:tc>
                <a:tc>
                  <a:txBody>
                    <a:bodyPr/>
                    <a:lstStyle/>
                    <a:p>
                      <a:pPr indent="0" lvl="0" marL="0" marR="0" rtl="0" algn="l">
                        <a:spcBef>
                          <a:spcPts val="0"/>
                        </a:spcBef>
                        <a:spcAft>
                          <a:spcPts val="0"/>
                        </a:spcAft>
                        <a:buNone/>
                      </a:pPr>
                      <a:r>
                        <a:rPr lang="en-US" sz="1800"/>
                        <a:t>2.322</a:t>
                      </a:r>
                      <a:endParaRPr/>
                    </a:p>
                  </a:txBody>
                  <a:tcPr marT="45725" marB="45725" marR="91450" marL="91450"/>
                </a:tc>
              </a:tr>
              <a:tr h="370850">
                <a:tc>
                  <a:txBody>
                    <a:bodyPr/>
                    <a:lstStyle/>
                    <a:p>
                      <a:pPr indent="0" lvl="0" marL="0" marR="0" rtl="0" algn="l">
                        <a:spcBef>
                          <a:spcPts val="0"/>
                        </a:spcBef>
                        <a:spcAft>
                          <a:spcPts val="0"/>
                        </a:spcAft>
                        <a:buNone/>
                      </a:pPr>
                      <a:r>
                        <a:rPr lang="en-US" sz="1800"/>
                        <a:t>Sony Pictures</a:t>
                      </a:r>
                      <a:endParaRPr/>
                    </a:p>
                  </a:txBody>
                  <a:tcPr marT="45725" marB="45725" marR="91450" marL="91450"/>
                </a:tc>
                <a:tc>
                  <a:txBody>
                    <a:bodyPr/>
                    <a:lstStyle/>
                    <a:p>
                      <a:pPr indent="0" lvl="0" marL="0" marR="0" rtl="0" algn="l">
                        <a:spcBef>
                          <a:spcPts val="0"/>
                        </a:spcBef>
                        <a:spcAft>
                          <a:spcPts val="0"/>
                        </a:spcAft>
                        <a:buNone/>
                      </a:pPr>
                      <a:r>
                        <a:rPr lang="en-US" sz="1800"/>
                        <a:t>1.729</a:t>
                      </a:r>
                      <a:endParaRPr/>
                    </a:p>
                  </a:txBody>
                  <a:tcPr marT="45725" marB="45725" marR="91450" marL="91450"/>
                </a:tc>
              </a:tr>
              <a:tr h="370850">
                <a:tc>
                  <a:txBody>
                    <a:bodyPr/>
                    <a:lstStyle/>
                    <a:p>
                      <a:pPr indent="0" lvl="0" marL="0" marR="0" rtl="0" algn="l">
                        <a:spcBef>
                          <a:spcPts val="0"/>
                        </a:spcBef>
                        <a:spcAft>
                          <a:spcPts val="0"/>
                        </a:spcAft>
                        <a:buNone/>
                      </a:pPr>
                      <a:r>
                        <a:rPr lang="en-US" sz="1800"/>
                        <a:t>Walt Disney</a:t>
                      </a:r>
                      <a:endParaRPr/>
                    </a:p>
                  </a:txBody>
                  <a:tcPr marT="45725" marB="45725" marR="91450" marL="91450"/>
                </a:tc>
                <a:tc>
                  <a:txBody>
                    <a:bodyPr/>
                    <a:lstStyle/>
                    <a:p>
                      <a:pPr indent="0" lvl="0" marL="0" marR="0" rtl="0" algn="l">
                        <a:spcBef>
                          <a:spcPts val="0"/>
                        </a:spcBef>
                        <a:spcAft>
                          <a:spcPts val="0"/>
                        </a:spcAft>
                        <a:buNone/>
                      </a:pPr>
                      <a:r>
                        <a:rPr lang="en-US" sz="1800"/>
                        <a:t>2.399</a:t>
                      </a:r>
                      <a:endParaRPr/>
                    </a:p>
                  </a:txBody>
                  <a:tcPr marT="45725" marB="45725" marR="91450" marL="91450"/>
                </a:tc>
              </a:tr>
              <a:tr h="370850">
                <a:tc>
                  <a:txBody>
                    <a:bodyPr/>
                    <a:lstStyle/>
                    <a:p>
                      <a:pPr indent="0" lvl="0" marL="0" marR="0" rtl="0" algn="l">
                        <a:spcBef>
                          <a:spcPts val="0"/>
                        </a:spcBef>
                        <a:spcAft>
                          <a:spcPts val="0"/>
                        </a:spcAft>
                        <a:buNone/>
                      </a:pPr>
                      <a:r>
                        <a:rPr lang="en-US" sz="1800"/>
                        <a:t>Warner Bros</a:t>
                      </a:r>
                      <a:endParaRPr/>
                    </a:p>
                  </a:txBody>
                  <a:tcPr marT="45725" marB="45725" marR="91450" marL="91450"/>
                </a:tc>
                <a:tc>
                  <a:txBody>
                    <a:bodyPr/>
                    <a:lstStyle/>
                    <a:p>
                      <a:pPr indent="0" lvl="0" marL="0" marR="0" rtl="0" algn="l">
                        <a:spcBef>
                          <a:spcPts val="0"/>
                        </a:spcBef>
                        <a:spcAft>
                          <a:spcPts val="0"/>
                        </a:spcAft>
                        <a:buNone/>
                      </a:pPr>
                      <a:r>
                        <a:rPr lang="en-US" sz="1800"/>
                        <a:t>2.200</a:t>
                      </a:r>
                      <a:endParaRPr/>
                    </a:p>
                  </a:txBody>
                  <a:tcPr marT="45725" marB="45725" marR="91450" marL="91450"/>
                </a:tc>
              </a:tr>
              <a:tr h="370850">
                <a:tc>
                  <a:txBody>
                    <a:bodyPr/>
                    <a:lstStyle/>
                    <a:p>
                      <a:pPr indent="0" lvl="0" marL="0" marR="0" rtl="0" algn="l">
                        <a:spcBef>
                          <a:spcPts val="0"/>
                        </a:spcBef>
                        <a:spcAft>
                          <a:spcPts val="0"/>
                        </a:spcAft>
                        <a:buNone/>
                      </a:pPr>
                      <a:r>
                        <a:rPr lang="en-US" sz="1800"/>
                        <a:t>Summer</a:t>
                      </a:r>
                      <a:endParaRPr/>
                    </a:p>
                  </a:txBody>
                  <a:tcPr marT="45725" marB="45725" marR="91450" marL="91450"/>
                </a:tc>
                <a:tc>
                  <a:txBody>
                    <a:bodyPr/>
                    <a:lstStyle/>
                    <a:p>
                      <a:pPr indent="0" lvl="0" marL="0" marR="0" rtl="0" algn="l">
                        <a:spcBef>
                          <a:spcPts val="0"/>
                        </a:spcBef>
                        <a:spcAft>
                          <a:spcPts val="0"/>
                        </a:spcAft>
                        <a:buNone/>
                      </a:pPr>
                      <a:r>
                        <a:rPr lang="en-US" sz="1800"/>
                        <a:t>1.469</a:t>
                      </a:r>
                      <a:endParaRPr/>
                    </a:p>
                  </a:txBody>
                  <a:tcPr marT="45725" marB="45725" marR="91450" marL="91450"/>
                </a:tc>
              </a:tr>
              <a:tr h="370850">
                <a:tc>
                  <a:txBody>
                    <a:bodyPr/>
                    <a:lstStyle/>
                    <a:p>
                      <a:pPr indent="0" lvl="0" marL="0" marR="0" rtl="0" algn="l">
                        <a:spcBef>
                          <a:spcPts val="0"/>
                        </a:spcBef>
                        <a:spcAft>
                          <a:spcPts val="0"/>
                        </a:spcAft>
                        <a:buNone/>
                      </a:pPr>
                      <a:r>
                        <a:rPr lang="en-US" sz="1800"/>
                        <a:t>Fall</a:t>
                      </a:r>
                      <a:endParaRPr/>
                    </a:p>
                  </a:txBody>
                  <a:tcPr marT="45725" marB="45725" marR="91450" marL="91450"/>
                </a:tc>
                <a:tc>
                  <a:txBody>
                    <a:bodyPr/>
                    <a:lstStyle/>
                    <a:p>
                      <a:pPr indent="0" lvl="0" marL="0" marR="0" rtl="0" algn="l">
                        <a:spcBef>
                          <a:spcPts val="0"/>
                        </a:spcBef>
                        <a:spcAft>
                          <a:spcPts val="0"/>
                        </a:spcAft>
                        <a:buNone/>
                      </a:pPr>
                      <a:r>
                        <a:rPr lang="en-US" sz="1800"/>
                        <a:t>0.993</a:t>
                      </a:r>
                      <a:endParaRPr/>
                    </a:p>
                  </a:txBody>
                  <a:tcPr marT="45725" marB="45725" marR="91450" marL="91450"/>
                </a:tc>
              </a:tr>
              <a:tr h="370850">
                <a:tc>
                  <a:txBody>
                    <a:bodyPr/>
                    <a:lstStyle/>
                    <a:p>
                      <a:pPr indent="0" lvl="0" marL="0" marR="0" rtl="0" algn="l">
                        <a:spcBef>
                          <a:spcPts val="0"/>
                        </a:spcBef>
                        <a:spcAft>
                          <a:spcPts val="0"/>
                        </a:spcAft>
                        <a:buNone/>
                      </a:pPr>
                      <a:r>
                        <a:rPr lang="en-US" sz="1800"/>
                        <a:t>Winter</a:t>
                      </a:r>
                      <a:endParaRPr/>
                    </a:p>
                  </a:txBody>
                  <a:tcPr marT="45725" marB="45725" marR="91450" marL="91450"/>
                </a:tc>
                <a:tc>
                  <a:txBody>
                    <a:bodyPr/>
                    <a:lstStyle/>
                    <a:p>
                      <a:pPr indent="0" lvl="0" marL="0" marR="0" rtl="0" algn="l">
                        <a:spcBef>
                          <a:spcPts val="0"/>
                        </a:spcBef>
                        <a:spcAft>
                          <a:spcPts val="0"/>
                        </a:spcAft>
                        <a:buNone/>
                      </a:pPr>
                      <a:r>
                        <a:rPr lang="en-US" sz="1800"/>
                        <a:t>1.055</a:t>
                      </a:r>
                      <a:endParaRPr/>
                    </a:p>
                  </a:txBody>
                  <a:tcPr marT="45725" marB="45725" marR="91450" marL="91450"/>
                </a:tc>
              </a:tr>
            </a:tbl>
          </a:graphicData>
        </a:graphic>
      </p:graphicFrame>
      <p:sp>
        <p:nvSpPr>
          <p:cNvPr id="343" name="Google Shape;343;p55"/>
          <p:cNvSpPr txBox="1"/>
          <p:nvPr>
            <p:ph type="title"/>
          </p:nvPr>
        </p:nvSpPr>
        <p:spPr>
          <a:xfrm>
            <a:off x="198500" y="148875"/>
            <a:ext cx="7756200" cy="73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Exponentiated Coefficients</a:t>
            </a:r>
            <a:endParaRPr b="0" sz="36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graphicFrame>
        <p:nvGraphicFramePr>
          <p:cNvPr id="348" name="Google Shape;348;p56"/>
          <p:cNvGraphicFramePr/>
          <p:nvPr/>
        </p:nvGraphicFramePr>
        <p:xfrm>
          <a:off x="496888" y="1375775"/>
          <a:ext cx="3000000" cy="3000000"/>
        </p:xfrm>
        <a:graphic>
          <a:graphicData uri="http://schemas.openxmlformats.org/drawingml/2006/table">
            <a:tbl>
              <a:tblPr bandRow="1" firstRow="1">
                <a:noFill/>
                <a:tableStyleId>{EA93EA4F-87A0-4228-831D-94901F1D77D5}</a:tableStyleId>
              </a:tblPr>
              <a:tblGrid>
                <a:gridCol w="3458875"/>
                <a:gridCol w="2544425"/>
                <a:gridCol w="2186600"/>
              </a:tblGrid>
              <a:tr h="370850">
                <a:tc>
                  <a:txBody>
                    <a:bodyPr/>
                    <a:lstStyle/>
                    <a:p>
                      <a:pPr indent="0" lvl="0" marL="0" marR="0" rtl="0" algn="ctr">
                        <a:spcBef>
                          <a:spcPts val="0"/>
                        </a:spcBef>
                        <a:spcAft>
                          <a:spcPts val="0"/>
                        </a:spcAft>
                        <a:buNone/>
                      </a:pPr>
                      <a:r>
                        <a:rPr lang="en-US" sz="1800"/>
                        <a:t>Predicted Probability Cut-off</a:t>
                      </a:r>
                      <a:endParaRPr/>
                    </a:p>
                  </a:txBody>
                  <a:tcPr marT="45725" marB="45725" marR="91450" marL="91450"/>
                </a:tc>
                <a:tc>
                  <a:txBody>
                    <a:bodyPr/>
                    <a:lstStyle/>
                    <a:p>
                      <a:pPr indent="0" lvl="0" marL="0" marR="0" rtl="0" algn="ctr">
                        <a:spcBef>
                          <a:spcPts val="0"/>
                        </a:spcBef>
                        <a:spcAft>
                          <a:spcPts val="0"/>
                        </a:spcAft>
                        <a:buNone/>
                      </a:pPr>
                      <a:r>
                        <a:rPr lang="en-US" sz="1800"/>
                        <a:t>Accuracy </a:t>
                      </a:r>
                      <a:endParaRPr/>
                    </a:p>
                  </a:txBody>
                  <a:tcPr marT="45725" marB="45725" marR="91450" marL="91450"/>
                </a:tc>
                <a:tc>
                  <a:txBody>
                    <a:bodyPr/>
                    <a:lstStyle/>
                    <a:p>
                      <a:pPr indent="0" lvl="0" marL="0" marR="0" rtl="0" algn="ctr">
                        <a:spcBef>
                          <a:spcPts val="0"/>
                        </a:spcBef>
                        <a:spcAft>
                          <a:spcPts val="0"/>
                        </a:spcAft>
                        <a:buNone/>
                      </a:pPr>
                      <a:r>
                        <a:rPr lang="en-US" sz="1800"/>
                        <a:t>Kappa </a:t>
                      </a:r>
                      <a:endParaRPr/>
                    </a:p>
                  </a:txBody>
                  <a:tcPr marT="45725" marB="45725" marR="91450" marL="91450"/>
                </a:tc>
              </a:tr>
              <a:tr h="370850">
                <a:tc>
                  <a:txBody>
                    <a:bodyPr/>
                    <a:lstStyle/>
                    <a:p>
                      <a:pPr indent="0" lvl="0" marL="0" marR="0" rtl="0" algn="ctr">
                        <a:spcBef>
                          <a:spcPts val="0"/>
                        </a:spcBef>
                        <a:spcAft>
                          <a:spcPts val="0"/>
                        </a:spcAft>
                        <a:buNone/>
                      </a:pPr>
                      <a:r>
                        <a:rPr lang="en-US" sz="1800"/>
                        <a:t>0.5</a:t>
                      </a:r>
                      <a:endParaRPr/>
                    </a:p>
                  </a:txBody>
                  <a:tcPr marT="45725" marB="45725" marR="91450" marL="91450"/>
                </a:tc>
                <a:tc>
                  <a:txBody>
                    <a:bodyPr/>
                    <a:lstStyle/>
                    <a:p>
                      <a:pPr indent="0" lvl="0" marL="0" marR="0" rtl="0" algn="ctr">
                        <a:spcBef>
                          <a:spcPts val="0"/>
                        </a:spcBef>
                        <a:spcAft>
                          <a:spcPts val="0"/>
                        </a:spcAft>
                        <a:buNone/>
                      </a:pPr>
                      <a:r>
                        <a:rPr lang="en-US" sz="1800"/>
                        <a:t>81.9%</a:t>
                      </a:r>
                      <a:endParaRPr/>
                    </a:p>
                  </a:txBody>
                  <a:tcPr marT="45725" marB="45725" marR="91450" marL="91450"/>
                </a:tc>
                <a:tc>
                  <a:txBody>
                    <a:bodyPr/>
                    <a:lstStyle/>
                    <a:p>
                      <a:pPr indent="0" lvl="0" marL="0" marR="0" rtl="0" algn="ctr">
                        <a:spcBef>
                          <a:spcPts val="0"/>
                        </a:spcBef>
                        <a:spcAft>
                          <a:spcPts val="0"/>
                        </a:spcAft>
                        <a:buNone/>
                      </a:pPr>
                      <a:r>
                        <a:rPr lang="en-US" sz="1800"/>
                        <a:t>0.425 (moderate)</a:t>
                      </a:r>
                      <a:endParaRPr/>
                    </a:p>
                  </a:txBody>
                  <a:tcPr marT="45725" marB="45725" marR="91450" marL="91450"/>
                </a:tc>
              </a:tr>
              <a:tr h="370850">
                <a:tc>
                  <a:txBody>
                    <a:bodyPr/>
                    <a:lstStyle/>
                    <a:p>
                      <a:pPr indent="0" lvl="0" marL="0" marR="0" rtl="0" algn="ctr">
                        <a:spcBef>
                          <a:spcPts val="0"/>
                        </a:spcBef>
                        <a:spcAft>
                          <a:spcPts val="0"/>
                        </a:spcAft>
                        <a:buNone/>
                      </a:pPr>
                      <a:r>
                        <a:rPr lang="en-US" sz="1800"/>
                        <a:t>0.6</a:t>
                      </a:r>
                      <a:endParaRPr/>
                    </a:p>
                  </a:txBody>
                  <a:tcPr marT="45725" marB="45725" marR="91450" marL="91450"/>
                </a:tc>
                <a:tc>
                  <a:txBody>
                    <a:bodyPr/>
                    <a:lstStyle/>
                    <a:p>
                      <a:pPr indent="0" lvl="0" marL="0" marR="0" rtl="0" algn="ctr">
                        <a:spcBef>
                          <a:spcPts val="0"/>
                        </a:spcBef>
                        <a:spcAft>
                          <a:spcPts val="0"/>
                        </a:spcAft>
                        <a:buNone/>
                      </a:pPr>
                      <a:r>
                        <a:rPr lang="en-US" sz="1800"/>
                        <a:t>80.7%</a:t>
                      </a:r>
                      <a:endParaRPr/>
                    </a:p>
                  </a:txBody>
                  <a:tcPr marT="45725" marB="45725" marR="91450" marL="91450"/>
                </a:tc>
                <a:tc>
                  <a:txBody>
                    <a:bodyPr/>
                    <a:lstStyle/>
                    <a:p>
                      <a:pPr indent="0" lvl="0" marL="0" marR="0" rtl="0" algn="ctr">
                        <a:spcBef>
                          <a:spcPts val="0"/>
                        </a:spcBef>
                        <a:spcAft>
                          <a:spcPts val="0"/>
                        </a:spcAft>
                        <a:buNone/>
                      </a:pPr>
                      <a:r>
                        <a:rPr lang="en-US" sz="1800"/>
                        <a:t>0.486 (moderate)</a:t>
                      </a:r>
                      <a:endParaRPr/>
                    </a:p>
                  </a:txBody>
                  <a:tcPr marT="45725" marB="45725" marR="91450" marL="91450"/>
                </a:tc>
              </a:tr>
              <a:tr h="370850">
                <a:tc>
                  <a:txBody>
                    <a:bodyPr/>
                    <a:lstStyle/>
                    <a:p>
                      <a:pPr indent="0" lvl="0" marL="0" marR="0" rtl="0" algn="ctr">
                        <a:spcBef>
                          <a:spcPts val="0"/>
                        </a:spcBef>
                        <a:spcAft>
                          <a:spcPts val="0"/>
                        </a:spcAft>
                        <a:buNone/>
                      </a:pPr>
                      <a:r>
                        <a:rPr lang="en-US" sz="1800"/>
                        <a:t>0.7</a:t>
                      </a:r>
                      <a:endParaRPr/>
                    </a:p>
                  </a:txBody>
                  <a:tcPr marT="45725" marB="45725" marR="91450" marL="91450"/>
                </a:tc>
                <a:tc>
                  <a:txBody>
                    <a:bodyPr/>
                    <a:lstStyle/>
                    <a:p>
                      <a:pPr indent="0" lvl="0" marL="0" marR="0" rtl="0" algn="ctr">
                        <a:spcBef>
                          <a:spcPts val="0"/>
                        </a:spcBef>
                        <a:spcAft>
                          <a:spcPts val="0"/>
                        </a:spcAft>
                        <a:buNone/>
                      </a:pPr>
                      <a:r>
                        <a:rPr lang="en-US" sz="1800"/>
                        <a:t>77.4%</a:t>
                      </a:r>
                      <a:endParaRPr/>
                    </a:p>
                  </a:txBody>
                  <a:tcPr marT="45725" marB="45725" marR="91450" marL="91450"/>
                </a:tc>
                <a:tc>
                  <a:txBody>
                    <a:bodyPr/>
                    <a:lstStyle/>
                    <a:p>
                      <a:pPr indent="0" lvl="0" marL="0" marR="0" rtl="0" algn="ctr">
                        <a:spcBef>
                          <a:spcPts val="0"/>
                        </a:spcBef>
                        <a:spcAft>
                          <a:spcPts val="0"/>
                        </a:spcAft>
                        <a:buNone/>
                      </a:pPr>
                      <a:r>
                        <a:rPr lang="en-US" sz="1800"/>
                        <a:t>0.476 (moderate)</a:t>
                      </a:r>
                      <a:endParaRPr/>
                    </a:p>
                  </a:txBody>
                  <a:tcPr marT="45725" marB="45725" marR="91450" marL="91450"/>
                </a:tc>
              </a:tr>
              <a:tr h="370850">
                <a:tc>
                  <a:txBody>
                    <a:bodyPr/>
                    <a:lstStyle/>
                    <a:p>
                      <a:pPr indent="0" lvl="0" marL="0" marR="0" rtl="0" algn="ctr">
                        <a:spcBef>
                          <a:spcPts val="0"/>
                        </a:spcBef>
                        <a:spcAft>
                          <a:spcPts val="0"/>
                        </a:spcAft>
                        <a:buNone/>
                      </a:pPr>
                      <a:r>
                        <a:rPr lang="en-US" sz="1800"/>
                        <a:t>0.8</a:t>
                      </a:r>
                      <a:endParaRPr/>
                    </a:p>
                  </a:txBody>
                  <a:tcPr marT="45725" marB="45725" marR="91450" marL="91450"/>
                </a:tc>
                <a:tc>
                  <a:txBody>
                    <a:bodyPr/>
                    <a:lstStyle/>
                    <a:p>
                      <a:pPr indent="0" lvl="0" marL="0" marR="0" rtl="0" algn="ctr">
                        <a:spcBef>
                          <a:spcPts val="0"/>
                        </a:spcBef>
                        <a:spcAft>
                          <a:spcPts val="0"/>
                        </a:spcAft>
                        <a:buNone/>
                      </a:pPr>
                      <a:r>
                        <a:rPr lang="en-US" sz="1800"/>
                        <a:t>69.0%</a:t>
                      </a:r>
                      <a:endParaRPr/>
                    </a:p>
                  </a:txBody>
                  <a:tcPr marT="45725" marB="45725" marR="91450" marL="91450"/>
                </a:tc>
                <a:tc>
                  <a:txBody>
                    <a:bodyPr/>
                    <a:lstStyle/>
                    <a:p>
                      <a:pPr indent="0" lvl="0" marL="0" marR="0" rtl="0" algn="ctr">
                        <a:spcBef>
                          <a:spcPts val="0"/>
                        </a:spcBef>
                        <a:spcAft>
                          <a:spcPts val="0"/>
                        </a:spcAft>
                        <a:buNone/>
                      </a:pPr>
                      <a:r>
                        <a:rPr lang="en-US" sz="1800"/>
                        <a:t>0.379 (fair)</a:t>
                      </a:r>
                      <a:endParaRPr/>
                    </a:p>
                  </a:txBody>
                  <a:tcPr marT="45725" marB="45725" marR="91450" marL="91450"/>
                </a:tc>
              </a:tr>
              <a:tr h="370850">
                <a:tc>
                  <a:txBody>
                    <a:bodyPr/>
                    <a:lstStyle/>
                    <a:p>
                      <a:pPr indent="0" lvl="0" marL="0" marR="0" rtl="0" algn="ctr">
                        <a:spcBef>
                          <a:spcPts val="0"/>
                        </a:spcBef>
                        <a:spcAft>
                          <a:spcPts val="0"/>
                        </a:spcAft>
                        <a:buNone/>
                      </a:pPr>
                      <a:r>
                        <a:rPr lang="en-US" sz="1800"/>
                        <a:t>0.9</a:t>
                      </a:r>
                      <a:endParaRPr/>
                    </a:p>
                  </a:txBody>
                  <a:tcPr marT="45725" marB="45725" marR="91450" marL="91450"/>
                </a:tc>
                <a:tc>
                  <a:txBody>
                    <a:bodyPr/>
                    <a:lstStyle/>
                    <a:p>
                      <a:pPr indent="0" lvl="0" marL="0" marR="0" rtl="0" algn="ctr">
                        <a:spcBef>
                          <a:spcPts val="0"/>
                        </a:spcBef>
                        <a:spcAft>
                          <a:spcPts val="0"/>
                        </a:spcAft>
                        <a:buNone/>
                      </a:pPr>
                      <a:r>
                        <a:rPr lang="en-US" sz="1800"/>
                        <a:t>59.2%</a:t>
                      </a:r>
                      <a:endParaRPr/>
                    </a:p>
                  </a:txBody>
                  <a:tcPr marT="45725" marB="45725" marR="91450" marL="91450"/>
                </a:tc>
                <a:tc>
                  <a:txBody>
                    <a:bodyPr/>
                    <a:lstStyle/>
                    <a:p>
                      <a:pPr indent="0" lvl="0" marL="0" marR="0" rtl="0" algn="ctr">
                        <a:spcBef>
                          <a:spcPts val="0"/>
                        </a:spcBef>
                        <a:spcAft>
                          <a:spcPts val="0"/>
                        </a:spcAft>
                        <a:buNone/>
                      </a:pPr>
                      <a:r>
                        <a:rPr lang="en-US" sz="1800"/>
                        <a:t>0.280 (fair)</a:t>
                      </a:r>
                      <a:endParaRPr/>
                    </a:p>
                  </a:txBody>
                  <a:tcPr marT="45725" marB="45725" marR="91450" marL="91450"/>
                </a:tc>
              </a:tr>
            </a:tbl>
          </a:graphicData>
        </a:graphic>
      </p:graphicFrame>
      <p:sp>
        <p:nvSpPr>
          <p:cNvPr id="349" name="Google Shape;349;p56"/>
          <p:cNvSpPr txBox="1"/>
          <p:nvPr/>
        </p:nvSpPr>
        <p:spPr>
          <a:xfrm>
            <a:off x="496900" y="4033650"/>
            <a:ext cx="8395800" cy="14772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SzPts val="2000"/>
              <a:buFont typeface="Georgia"/>
              <a:buChar char="➢"/>
            </a:pPr>
            <a:r>
              <a:rPr i="0" lang="en-US" sz="2000" u="none" cap="none" strike="noStrike">
                <a:latin typeface="Georgia"/>
                <a:ea typeface="Georgia"/>
                <a:cs typeface="Georgia"/>
                <a:sym typeface="Georgia"/>
              </a:rPr>
              <a:t>Predicted Probability &gt; cut-off, y = 1; otherwise y = 0.</a:t>
            </a:r>
            <a:endParaRPr sz="2000">
              <a:latin typeface="Georgia"/>
              <a:ea typeface="Georgia"/>
              <a:cs typeface="Georgia"/>
              <a:sym typeface="Georgia"/>
            </a:endParaRPr>
          </a:p>
          <a:p>
            <a:pPr indent="-298450" lvl="0" marL="285750" marR="0" rtl="0" algn="l">
              <a:lnSpc>
                <a:spcPct val="115000"/>
              </a:lnSpc>
              <a:spcBef>
                <a:spcPts val="0"/>
              </a:spcBef>
              <a:spcAft>
                <a:spcPts val="0"/>
              </a:spcAft>
              <a:buSzPts val="2000"/>
              <a:buFont typeface="Georgia"/>
              <a:buChar char="➢"/>
            </a:pPr>
            <a:r>
              <a:rPr lang="en-US" sz="2000">
                <a:latin typeface="Georgia"/>
                <a:ea typeface="Georgia"/>
                <a:cs typeface="Georgia"/>
                <a:sym typeface="Georgia"/>
              </a:rPr>
              <a:t>The results show that the cut-off 0.5 gives the best prediction on testing set, while the cut-off 0.6 gives the highest interrater reliability.</a:t>
            </a:r>
            <a:endParaRPr sz="2000">
              <a:latin typeface="Georgia"/>
              <a:ea typeface="Georgia"/>
              <a:cs typeface="Georgia"/>
              <a:sym typeface="Georgia"/>
            </a:endParaRPr>
          </a:p>
        </p:txBody>
      </p:sp>
      <p:sp>
        <p:nvSpPr>
          <p:cNvPr id="350" name="Google Shape;350;p56"/>
          <p:cNvSpPr txBox="1"/>
          <p:nvPr>
            <p:ph type="title"/>
          </p:nvPr>
        </p:nvSpPr>
        <p:spPr>
          <a:xfrm>
            <a:off x="416850" y="238200"/>
            <a:ext cx="7756200" cy="84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Predicted Probability &amp; Accuracy</a:t>
            </a:r>
            <a:endParaRPr b="0" sz="36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7"/>
          <p:cNvSpPr txBox="1"/>
          <p:nvPr>
            <p:ph idx="1" type="body"/>
          </p:nvPr>
        </p:nvSpPr>
        <p:spPr>
          <a:xfrm>
            <a:off x="699250" y="2216172"/>
            <a:ext cx="7940700" cy="22179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Hosmer and Lemeshow goodness of fit:</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Since p-value &lt;2e-16, our logit model seems to be a good fit.</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McFadden:</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23.9% variations in y is explained by explanatory predictors in the model. </a:t>
            </a:r>
            <a:endParaRPr sz="2000">
              <a:solidFill>
                <a:srgbClr val="000000"/>
              </a:solidFill>
              <a:latin typeface="Georgia"/>
              <a:ea typeface="Georgia"/>
              <a:cs typeface="Georgia"/>
              <a:sym typeface="Georgia"/>
            </a:endParaRPr>
          </a:p>
        </p:txBody>
      </p:sp>
      <p:sp>
        <p:nvSpPr>
          <p:cNvPr id="356" name="Google Shape;356;p57"/>
          <p:cNvSpPr txBox="1"/>
          <p:nvPr>
            <p:ph type="title"/>
          </p:nvPr>
        </p:nvSpPr>
        <p:spPr>
          <a:xfrm>
            <a:off x="347350" y="476400"/>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Evaluation</a:t>
            </a:r>
            <a:endParaRPr b="0" sz="36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8"/>
          <p:cNvSpPr txBox="1"/>
          <p:nvPr>
            <p:ph idx="1" type="body"/>
          </p:nvPr>
        </p:nvSpPr>
        <p:spPr>
          <a:xfrm>
            <a:off x="6848050" y="1624405"/>
            <a:ext cx="2108400" cy="60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Georgia"/>
                <a:ea typeface="Georgia"/>
                <a:cs typeface="Georgia"/>
                <a:sym typeface="Georgia"/>
              </a:rPr>
              <a:t>AUC = 0.849</a:t>
            </a:r>
            <a:endParaRPr sz="2000">
              <a:solidFill>
                <a:srgbClr val="000000"/>
              </a:solidFill>
              <a:latin typeface="Georgia"/>
              <a:ea typeface="Georgia"/>
              <a:cs typeface="Georgia"/>
              <a:sym typeface="Georgia"/>
            </a:endParaRPr>
          </a:p>
        </p:txBody>
      </p:sp>
      <p:sp>
        <p:nvSpPr>
          <p:cNvPr id="362" name="Google Shape;362;p58"/>
          <p:cNvSpPr txBox="1"/>
          <p:nvPr>
            <p:ph type="title"/>
          </p:nvPr>
        </p:nvSpPr>
        <p:spPr>
          <a:xfrm>
            <a:off x="693900" y="371677"/>
            <a:ext cx="7756200" cy="7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t>ROC Curve and AUC</a:t>
            </a:r>
            <a:endParaRPr sz="3600"/>
          </a:p>
        </p:txBody>
      </p:sp>
      <p:pic>
        <p:nvPicPr>
          <p:cNvPr id="363" name="Google Shape;363;p58"/>
          <p:cNvPicPr preferRelativeResize="0"/>
          <p:nvPr/>
        </p:nvPicPr>
        <p:blipFill rotWithShape="1">
          <a:blip r:embed="rId3">
            <a:alphaModFix/>
          </a:blip>
          <a:srcRect b="0" l="0" r="0" t="0"/>
          <a:stretch/>
        </p:blipFill>
        <p:spPr>
          <a:xfrm>
            <a:off x="176694" y="1329458"/>
            <a:ext cx="6671367" cy="41171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693875" y="261452"/>
            <a:ext cx="7756200" cy="74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t>Classification Tree</a:t>
            </a:r>
            <a:endParaRPr sz="3600"/>
          </a:p>
        </p:txBody>
      </p:sp>
      <p:pic>
        <p:nvPicPr>
          <p:cNvPr id="369" name="Google Shape;369;p59"/>
          <p:cNvPicPr preferRelativeResize="0"/>
          <p:nvPr/>
        </p:nvPicPr>
        <p:blipFill rotWithShape="1">
          <a:blip r:embed="rId4">
            <a:alphaModFix/>
          </a:blip>
          <a:srcRect b="0" l="0" r="0" t="0"/>
          <a:stretch/>
        </p:blipFill>
        <p:spPr>
          <a:xfrm>
            <a:off x="887925" y="926100"/>
            <a:ext cx="7421624" cy="4580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graphicFrame>
        <p:nvGraphicFramePr>
          <p:cNvPr id="374" name="Google Shape;374;p60"/>
          <p:cNvGraphicFramePr/>
          <p:nvPr/>
        </p:nvGraphicFramePr>
        <p:xfrm>
          <a:off x="698500" y="1862137"/>
          <a:ext cx="3000000" cy="3000000"/>
        </p:xfrm>
        <a:graphic>
          <a:graphicData uri="http://schemas.openxmlformats.org/drawingml/2006/table">
            <a:tbl>
              <a:tblPr bandRow="1" firstRow="1">
                <a:noFill/>
                <a:tableStyleId>{83D124B6-6E20-468E-A56C-CA3B6CD2BF0C}</a:tableStyleId>
              </a:tblPr>
              <a:tblGrid>
                <a:gridCol w="2582325"/>
                <a:gridCol w="2582325"/>
                <a:gridCol w="2582325"/>
              </a:tblGrid>
              <a:tr h="608425">
                <a:tc>
                  <a:txBody>
                    <a:bodyPr/>
                    <a:lstStyle/>
                    <a:p>
                      <a:pPr indent="0" lvl="0" marL="0" marR="0" rtl="0" algn="l">
                        <a:spcBef>
                          <a:spcPts val="0"/>
                        </a:spcBef>
                        <a:spcAft>
                          <a:spcPts val="0"/>
                        </a:spcAft>
                        <a:buNone/>
                      </a:pPr>
                      <a:r>
                        <a:rPr lang="en-US" sz="1600">
                          <a:latin typeface="Georgia"/>
                          <a:ea typeface="Georgia"/>
                          <a:cs typeface="Georgia"/>
                          <a:sym typeface="Georgia"/>
                        </a:rPr>
                        <a:t>                       actual</a:t>
                      </a:r>
                      <a:endParaRPr sz="1600">
                        <a:latin typeface="Georgia"/>
                        <a:ea typeface="Georgia"/>
                        <a:cs typeface="Georgia"/>
                        <a:sym typeface="Georgia"/>
                      </a:endParaRPr>
                    </a:p>
                    <a:p>
                      <a:pPr indent="0" lvl="0" marL="0" marR="0" rtl="0" algn="l">
                        <a:spcBef>
                          <a:spcPts val="0"/>
                        </a:spcBef>
                        <a:spcAft>
                          <a:spcPts val="0"/>
                        </a:spcAft>
                        <a:buNone/>
                      </a:pPr>
                      <a:r>
                        <a:rPr lang="en-US" sz="1600">
                          <a:latin typeface="Georgia"/>
                          <a:ea typeface="Georgia"/>
                          <a:cs typeface="Georgia"/>
                          <a:sym typeface="Georgia"/>
                        </a:rPr>
                        <a:t>prediction</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88 (True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35 (False Positive)</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172 (False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754 (True Positive)</a:t>
                      </a:r>
                      <a:endParaRPr sz="1600">
                        <a:latin typeface="Georgia"/>
                        <a:ea typeface="Georgia"/>
                        <a:cs typeface="Georgia"/>
                        <a:sym typeface="Georgia"/>
                      </a:endParaRPr>
                    </a:p>
                  </a:txBody>
                  <a:tcPr marT="45725" marB="45725" marR="91450" marL="91450"/>
                </a:tc>
              </a:tr>
            </a:tbl>
          </a:graphicData>
        </a:graphic>
      </p:graphicFrame>
      <p:sp>
        <p:nvSpPr>
          <p:cNvPr id="375" name="Google Shape;375;p60"/>
          <p:cNvSpPr txBox="1"/>
          <p:nvPr/>
        </p:nvSpPr>
        <p:spPr>
          <a:xfrm>
            <a:off x="777000" y="4233851"/>
            <a:ext cx="7590000" cy="7383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accuracy = 80.3%</a:t>
            </a:r>
            <a:endParaRPr sz="2000">
              <a:solidFill>
                <a:schemeClr val="dk1"/>
              </a:solidFill>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kappa = 0.357 (fair)</a:t>
            </a:r>
            <a:endParaRPr sz="2000">
              <a:latin typeface="Georgia"/>
              <a:ea typeface="Georgia"/>
              <a:cs typeface="Georgia"/>
              <a:sym typeface="Georgia"/>
            </a:endParaRPr>
          </a:p>
        </p:txBody>
      </p:sp>
      <p:cxnSp>
        <p:nvCxnSpPr>
          <p:cNvPr id="376" name="Google Shape;376;p60"/>
          <p:cNvCxnSpPr/>
          <p:nvPr/>
        </p:nvCxnSpPr>
        <p:spPr>
          <a:xfrm>
            <a:off x="705025" y="1875400"/>
            <a:ext cx="2585100" cy="640800"/>
          </a:xfrm>
          <a:prstGeom prst="straightConnector1">
            <a:avLst/>
          </a:prstGeom>
          <a:noFill/>
          <a:ln cap="flat" cmpd="sng" w="9525">
            <a:solidFill>
              <a:schemeClr val="dk2"/>
            </a:solidFill>
            <a:prstDash val="solid"/>
            <a:round/>
            <a:headEnd len="med" w="med" type="none"/>
            <a:tailEnd len="med" w="med" type="none"/>
          </a:ln>
        </p:spPr>
      </p:cxnSp>
      <p:sp>
        <p:nvSpPr>
          <p:cNvPr id="377" name="Google Shape;377;p60"/>
          <p:cNvSpPr txBox="1"/>
          <p:nvPr>
            <p:ph type="title"/>
          </p:nvPr>
        </p:nvSpPr>
        <p:spPr>
          <a:xfrm>
            <a:off x="396975" y="426775"/>
            <a:ext cx="7756200" cy="64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Confusion Matrix - Decision Tree</a:t>
            </a:r>
            <a:endParaRPr b="0" sz="36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61"/>
          <p:cNvPicPr preferRelativeResize="0"/>
          <p:nvPr>
            <p:ph idx="1" type="body"/>
          </p:nvPr>
        </p:nvPicPr>
        <p:blipFill rotWithShape="1">
          <a:blip r:embed="rId3">
            <a:alphaModFix/>
          </a:blip>
          <a:srcRect b="0" l="0" r="0" t="0"/>
          <a:stretch/>
        </p:blipFill>
        <p:spPr>
          <a:xfrm>
            <a:off x="1623900" y="1032226"/>
            <a:ext cx="5268000" cy="3762900"/>
          </a:xfrm>
          <a:prstGeom prst="rect">
            <a:avLst/>
          </a:prstGeom>
          <a:noFill/>
          <a:ln>
            <a:noFill/>
          </a:ln>
        </p:spPr>
      </p:pic>
      <p:sp>
        <p:nvSpPr>
          <p:cNvPr id="383" name="Google Shape;383;p61"/>
          <p:cNvSpPr txBox="1"/>
          <p:nvPr/>
        </p:nvSpPr>
        <p:spPr>
          <a:xfrm>
            <a:off x="7156062" y="1230735"/>
            <a:ext cx="173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Book Antiqua"/>
                <a:ea typeface="Book Antiqua"/>
                <a:cs typeface="Book Antiqua"/>
                <a:sym typeface="Book Antiqua"/>
              </a:rPr>
              <a:t>AUC = 0.764</a:t>
            </a:r>
            <a:endParaRPr/>
          </a:p>
        </p:txBody>
      </p:sp>
      <p:sp>
        <p:nvSpPr>
          <p:cNvPr id="384" name="Google Shape;384;p61"/>
          <p:cNvSpPr txBox="1"/>
          <p:nvPr/>
        </p:nvSpPr>
        <p:spPr>
          <a:xfrm>
            <a:off x="1495151" y="5014935"/>
            <a:ext cx="720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700">
                <a:solidFill>
                  <a:schemeClr val="dk1"/>
                </a:solidFill>
                <a:latin typeface="Georgia"/>
                <a:ea typeface="Georgia"/>
                <a:cs typeface="Georgia"/>
                <a:sym typeface="Georgia"/>
              </a:rPr>
              <a:t>Logit Model is better than Classification Tree in our case.</a:t>
            </a:r>
            <a:endParaRPr sz="1700">
              <a:latin typeface="Georgia"/>
              <a:ea typeface="Georgia"/>
              <a:cs typeface="Georgia"/>
              <a:sym typeface="Georgia"/>
            </a:endParaRPr>
          </a:p>
        </p:txBody>
      </p:sp>
      <p:sp>
        <p:nvSpPr>
          <p:cNvPr id="385" name="Google Shape;385;p61"/>
          <p:cNvSpPr txBox="1"/>
          <p:nvPr>
            <p:ph type="title"/>
          </p:nvPr>
        </p:nvSpPr>
        <p:spPr>
          <a:xfrm>
            <a:off x="238200" y="238200"/>
            <a:ext cx="7756200" cy="69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ROC Curve and AUC</a:t>
            </a:r>
            <a:endParaRPr b="0" sz="36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62"/>
          <p:cNvPicPr preferRelativeResize="0"/>
          <p:nvPr/>
        </p:nvPicPr>
        <p:blipFill>
          <a:blip r:embed="rId3">
            <a:alphaModFix/>
          </a:blip>
          <a:stretch>
            <a:fillRect/>
          </a:stretch>
        </p:blipFill>
        <p:spPr>
          <a:xfrm>
            <a:off x="1323035" y="1287537"/>
            <a:ext cx="5931639" cy="3664912"/>
          </a:xfrm>
          <a:prstGeom prst="rect">
            <a:avLst/>
          </a:prstGeom>
          <a:noFill/>
          <a:ln>
            <a:noFill/>
          </a:ln>
        </p:spPr>
      </p:pic>
      <p:sp>
        <p:nvSpPr>
          <p:cNvPr id="391" name="Google Shape;391;p62"/>
          <p:cNvSpPr txBox="1"/>
          <p:nvPr/>
        </p:nvSpPr>
        <p:spPr>
          <a:xfrm>
            <a:off x="1452675" y="5026675"/>
            <a:ext cx="6654900" cy="54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US" sz="2000">
                <a:latin typeface="Georgia"/>
                <a:ea typeface="Georgia"/>
                <a:cs typeface="Georgia"/>
                <a:sym typeface="Georgia"/>
              </a:rPr>
              <a:t>Best accuracy at k = 7. </a:t>
            </a:r>
            <a:endParaRPr sz="2000">
              <a:latin typeface="Georgia"/>
              <a:ea typeface="Georgia"/>
              <a:cs typeface="Georgia"/>
              <a:sym typeface="Georgia"/>
            </a:endParaRPr>
          </a:p>
          <a:p>
            <a:pPr indent="0" lvl="0" marL="457200" rtl="0" algn="l">
              <a:spcBef>
                <a:spcPts val="0"/>
              </a:spcBef>
              <a:spcAft>
                <a:spcPts val="0"/>
              </a:spcAft>
              <a:buNone/>
            </a:pPr>
            <a:r>
              <a:t/>
            </a:r>
            <a:endParaRPr/>
          </a:p>
        </p:txBody>
      </p:sp>
      <p:sp>
        <p:nvSpPr>
          <p:cNvPr id="392" name="Google Shape;392;p62"/>
          <p:cNvSpPr txBox="1"/>
          <p:nvPr>
            <p:ph type="title"/>
          </p:nvPr>
        </p:nvSpPr>
        <p:spPr>
          <a:xfrm>
            <a:off x="410750" y="240800"/>
            <a:ext cx="7756200" cy="65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KNN Model</a:t>
            </a:r>
            <a:endParaRPr b="0"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762565" y="2214306"/>
            <a:ext cx="77562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4800">
                <a:latin typeface="Verdana"/>
                <a:ea typeface="Verdana"/>
                <a:cs typeface="Verdana"/>
                <a:sym typeface="Verdana"/>
              </a:rPr>
              <a:t>Revenue Prediction</a:t>
            </a:r>
            <a:endParaRPr sz="4800">
              <a:solidFill>
                <a:srgbClr val="000000"/>
              </a:solidFill>
              <a:latin typeface="Verdana"/>
              <a:ea typeface="Verdana"/>
              <a:cs typeface="Verdana"/>
              <a:sym typeface="Verdan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graphicFrame>
        <p:nvGraphicFramePr>
          <p:cNvPr id="397" name="Google Shape;397;p63"/>
          <p:cNvGraphicFramePr/>
          <p:nvPr/>
        </p:nvGraphicFramePr>
        <p:xfrm>
          <a:off x="698500" y="1862137"/>
          <a:ext cx="3000000" cy="3000000"/>
        </p:xfrm>
        <a:graphic>
          <a:graphicData uri="http://schemas.openxmlformats.org/drawingml/2006/table">
            <a:tbl>
              <a:tblPr bandRow="1" firstRow="1">
                <a:noFill/>
                <a:tableStyleId>{83D124B6-6E20-468E-A56C-CA3B6CD2BF0C}</a:tableStyleId>
              </a:tblPr>
              <a:tblGrid>
                <a:gridCol w="2582325"/>
                <a:gridCol w="2582325"/>
                <a:gridCol w="2582325"/>
              </a:tblGrid>
              <a:tr h="608425">
                <a:tc>
                  <a:txBody>
                    <a:bodyPr/>
                    <a:lstStyle/>
                    <a:p>
                      <a:pPr indent="0" lvl="0" marL="0" marR="0" rtl="0" algn="l">
                        <a:spcBef>
                          <a:spcPts val="0"/>
                        </a:spcBef>
                        <a:spcAft>
                          <a:spcPts val="0"/>
                        </a:spcAft>
                        <a:buNone/>
                      </a:pPr>
                      <a:r>
                        <a:rPr lang="en-US" sz="1600">
                          <a:latin typeface="Georgia"/>
                          <a:ea typeface="Georgia"/>
                          <a:cs typeface="Georgia"/>
                          <a:sym typeface="Georgia"/>
                        </a:rPr>
                        <a:t>                       actual</a:t>
                      </a:r>
                      <a:endParaRPr sz="1600">
                        <a:latin typeface="Georgia"/>
                        <a:ea typeface="Georgia"/>
                        <a:cs typeface="Georgia"/>
                        <a:sym typeface="Georgia"/>
                      </a:endParaRPr>
                    </a:p>
                    <a:p>
                      <a:pPr indent="0" lvl="0" marL="0" marR="0" rtl="0" algn="l">
                        <a:spcBef>
                          <a:spcPts val="0"/>
                        </a:spcBef>
                        <a:spcAft>
                          <a:spcPts val="0"/>
                        </a:spcAft>
                        <a:buNone/>
                      </a:pPr>
                      <a:r>
                        <a:rPr lang="en-US" sz="1600">
                          <a:latin typeface="Georgia"/>
                          <a:ea typeface="Georgia"/>
                          <a:cs typeface="Georgia"/>
                          <a:sym typeface="Georgia"/>
                        </a:rPr>
                        <a:t>prediction</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90</a:t>
                      </a:r>
                      <a:r>
                        <a:rPr lang="en-US" sz="1600">
                          <a:latin typeface="Georgia"/>
                          <a:ea typeface="Georgia"/>
                          <a:cs typeface="Georgia"/>
                          <a:sym typeface="Georgia"/>
                        </a:rPr>
                        <a:t> (True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67</a:t>
                      </a:r>
                      <a:r>
                        <a:rPr lang="en-US" sz="1600">
                          <a:latin typeface="Georgia"/>
                          <a:ea typeface="Georgia"/>
                          <a:cs typeface="Georgia"/>
                          <a:sym typeface="Georgia"/>
                        </a:rPr>
                        <a:t> (False Positive)</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170 (False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722 (True Positive)</a:t>
                      </a:r>
                      <a:endParaRPr sz="1600">
                        <a:latin typeface="Georgia"/>
                        <a:ea typeface="Georgia"/>
                        <a:cs typeface="Georgia"/>
                        <a:sym typeface="Georgia"/>
                      </a:endParaRPr>
                    </a:p>
                  </a:txBody>
                  <a:tcPr marT="45725" marB="45725" marR="91450" marL="91450"/>
                </a:tc>
              </a:tr>
            </a:tbl>
          </a:graphicData>
        </a:graphic>
      </p:graphicFrame>
      <p:cxnSp>
        <p:nvCxnSpPr>
          <p:cNvPr id="398" name="Google Shape;398;p63"/>
          <p:cNvCxnSpPr/>
          <p:nvPr/>
        </p:nvCxnSpPr>
        <p:spPr>
          <a:xfrm>
            <a:off x="715700" y="1880075"/>
            <a:ext cx="2563800" cy="6303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63"/>
          <p:cNvSpPr txBox="1"/>
          <p:nvPr/>
        </p:nvSpPr>
        <p:spPr>
          <a:xfrm>
            <a:off x="940025" y="4123350"/>
            <a:ext cx="7505400" cy="111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Georgia"/>
              <a:buChar char="➢"/>
            </a:pPr>
            <a:r>
              <a:rPr lang="en-US" sz="2000">
                <a:latin typeface="Georgia"/>
                <a:ea typeface="Georgia"/>
                <a:cs typeface="Georgia"/>
                <a:sym typeface="Georgia"/>
              </a:rPr>
              <a:t>accuracy = 0.774, kappa = 0.301.</a:t>
            </a:r>
            <a:endParaRPr sz="2000">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latin typeface="Georgia"/>
                <a:ea typeface="Georgia"/>
                <a:cs typeface="Georgia"/>
                <a:sym typeface="Georgia"/>
              </a:rPr>
              <a:t>KNN model seems to be the worst among our three models.</a:t>
            </a:r>
            <a:endParaRPr sz="2000">
              <a:latin typeface="Georgia"/>
              <a:ea typeface="Georgia"/>
              <a:cs typeface="Georgia"/>
              <a:sym typeface="Georgia"/>
            </a:endParaRPr>
          </a:p>
        </p:txBody>
      </p:sp>
      <p:sp>
        <p:nvSpPr>
          <p:cNvPr id="400" name="Google Shape;400;p63"/>
          <p:cNvSpPr txBox="1"/>
          <p:nvPr>
            <p:ph type="title"/>
          </p:nvPr>
        </p:nvSpPr>
        <p:spPr>
          <a:xfrm>
            <a:off x="255475" y="351275"/>
            <a:ext cx="7756200" cy="73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Confusion Matrix - KNN</a:t>
            </a:r>
            <a:endParaRPr b="0" sz="36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693890" y="2521156"/>
            <a:ext cx="77562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4800">
                <a:solidFill>
                  <a:srgbClr val="000000"/>
                </a:solidFill>
                <a:latin typeface="Verdana"/>
                <a:ea typeface="Verdana"/>
                <a:cs typeface="Verdana"/>
                <a:sym typeface="Verdana"/>
              </a:rPr>
              <a:t>Seasonality Trends</a:t>
            </a:r>
            <a:endParaRPr sz="4800">
              <a:solidFill>
                <a:srgbClr val="000000"/>
              </a:solidFill>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5"/>
          <p:cNvSpPr txBox="1"/>
          <p:nvPr>
            <p:ph type="title"/>
          </p:nvPr>
        </p:nvSpPr>
        <p:spPr>
          <a:xfrm>
            <a:off x="183413" y="178625"/>
            <a:ext cx="8267400" cy="77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Revenue Distribution by Quarter</a:t>
            </a:r>
            <a:endParaRPr sz="3600">
              <a:solidFill>
                <a:srgbClr val="000000"/>
              </a:solidFill>
            </a:endParaRPr>
          </a:p>
        </p:txBody>
      </p:sp>
      <p:pic>
        <p:nvPicPr>
          <p:cNvPr id="411" name="Google Shape;411;p65"/>
          <p:cNvPicPr preferRelativeResize="0"/>
          <p:nvPr/>
        </p:nvPicPr>
        <p:blipFill>
          <a:blip r:embed="rId3">
            <a:alphaModFix/>
          </a:blip>
          <a:stretch>
            <a:fillRect/>
          </a:stretch>
        </p:blipFill>
        <p:spPr>
          <a:xfrm>
            <a:off x="1267075" y="1201625"/>
            <a:ext cx="6504001" cy="4018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66"/>
          <p:cNvPicPr preferRelativeResize="0"/>
          <p:nvPr/>
        </p:nvPicPr>
        <p:blipFill>
          <a:blip r:embed="rId3">
            <a:alphaModFix/>
          </a:blip>
          <a:stretch>
            <a:fillRect/>
          </a:stretch>
        </p:blipFill>
        <p:spPr>
          <a:xfrm>
            <a:off x="1081375" y="1215500"/>
            <a:ext cx="6947749" cy="4292725"/>
          </a:xfrm>
          <a:prstGeom prst="rect">
            <a:avLst/>
          </a:prstGeom>
          <a:noFill/>
          <a:ln>
            <a:noFill/>
          </a:ln>
        </p:spPr>
      </p:pic>
      <p:sp>
        <p:nvSpPr>
          <p:cNvPr id="417" name="Google Shape;417;p66"/>
          <p:cNvSpPr txBox="1"/>
          <p:nvPr/>
        </p:nvSpPr>
        <p:spPr>
          <a:xfrm>
            <a:off x="332375" y="337452"/>
            <a:ext cx="7756200" cy="6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000"/>
              <a:t>Time Series</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410600" y="252575"/>
            <a:ext cx="7756200" cy="60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Time Series</a:t>
            </a:r>
            <a:endParaRPr sz="3600"/>
          </a:p>
        </p:txBody>
      </p:sp>
      <p:pic>
        <p:nvPicPr>
          <p:cNvPr id="423" name="Google Shape;423;p67"/>
          <p:cNvPicPr preferRelativeResize="0"/>
          <p:nvPr/>
        </p:nvPicPr>
        <p:blipFill>
          <a:blip r:embed="rId3">
            <a:alphaModFix/>
          </a:blip>
          <a:stretch>
            <a:fillRect/>
          </a:stretch>
        </p:blipFill>
        <p:spPr>
          <a:xfrm>
            <a:off x="210250" y="1884549"/>
            <a:ext cx="4361751" cy="2630550"/>
          </a:xfrm>
          <a:prstGeom prst="rect">
            <a:avLst/>
          </a:prstGeom>
          <a:noFill/>
          <a:ln>
            <a:noFill/>
          </a:ln>
        </p:spPr>
      </p:pic>
      <p:pic>
        <p:nvPicPr>
          <p:cNvPr id="424" name="Google Shape;424;p67"/>
          <p:cNvPicPr preferRelativeResize="0"/>
          <p:nvPr/>
        </p:nvPicPr>
        <p:blipFill>
          <a:blip r:embed="rId4">
            <a:alphaModFix/>
          </a:blip>
          <a:stretch>
            <a:fillRect/>
          </a:stretch>
        </p:blipFill>
        <p:spPr>
          <a:xfrm>
            <a:off x="4572000" y="1856050"/>
            <a:ext cx="4317849" cy="2663660"/>
          </a:xfrm>
          <a:prstGeom prst="rect">
            <a:avLst/>
          </a:prstGeom>
          <a:noFill/>
          <a:ln>
            <a:noFill/>
          </a:ln>
        </p:spPr>
      </p:pic>
      <p:sp>
        <p:nvSpPr>
          <p:cNvPr id="425" name="Google Shape;425;p67"/>
          <p:cNvSpPr txBox="1"/>
          <p:nvPr/>
        </p:nvSpPr>
        <p:spPr>
          <a:xfrm>
            <a:off x="1677300" y="1211375"/>
            <a:ext cx="12804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ARIMA</a:t>
            </a:r>
            <a:endParaRPr sz="2400">
              <a:latin typeface="Georgia"/>
              <a:ea typeface="Georgia"/>
              <a:cs typeface="Georgia"/>
              <a:sym typeface="Georgia"/>
            </a:endParaRPr>
          </a:p>
        </p:txBody>
      </p:sp>
      <p:sp>
        <p:nvSpPr>
          <p:cNvPr id="426" name="Google Shape;426;p67"/>
          <p:cNvSpPr txBox="1"/>
          <p:nvPr/>
        </p:nvSpPr>
        <p:spPr>
          <a:xfrm>
            <a:off x="5905050" y="1134250"/>
            <a:ext cx="19716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HoltWinters</a:t>
            </a:r>
            <a:endParaRPr sz="2400">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68"/>
          <p:cNvPicPr preferRelativeResize="0"/>
          <p:nvPr/>
        </p:nvPicPr>
        <p:blipFill>
          <a:blip r:embed="rId3">
            <a:alphaModFix/>
          </a:blip>
          <a:stretch>
            <a:fillRect/>
          </a:stretch>
        </p:blipFill>
        <p:spPr>
          <a:xfrm>
            <a:off x="4572000" y="1895175"/>
            <a:ext cx="4351501" cy="2621225"/>
          </a:xfrm>
          <a:prstGeom prst="rect">
            <a:avLst/>
          </a:prstGeom>
          <a:noFill/>
          <a:ln>
            <a:noFill/>
          </a:ln>
        </p:spPr>
      </p:pic>
      <p:sp>
        <p:nvSpPr>
          <p:cNvPr id="432" name="Google Shape;432;p68"/>
          <p:cNvSpPr txBox="1"/>
          <p:nvPr/>
        </p:nvSpPr>
        <p:spPr>
          <a:xfrm>
            <a:off x="276325" y="219152"/>
            <a:ext cx="7756200" cy="73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600"/>
              <a:t>Detailed Visualization</a:t>
            </a:r>
            <a:endParaRPr b="1" sz="3600"/>
          </a:p>
          <a:p>
            <a:pPr indent="0" lvl="0" marL="0" rtl="0" algn="l">
              <a:spcBef>
                <a:spcPts val="0"/>
              </a:spcBef>
              <a:spcAft>
                <a:spcPts val="0"/>
              </a:spcAft>
              <a:buNone/>
            </a:pPr>
            <a:r>
              <a:t/>
            </a:r>
            <a:endParaRPr/>
          </a:p>
        </p:txBody>
      </p:sp>
      <p:pic>
        <p:nvPicPr>
          <p:cNvPr id="433" name="Google Shape;433;p68"/>
          <p:cNvPicPr preferRelativeResize="0"/>
          <p:nvPr/>
        </p:nvPicPr>
        <p:blipFill>
          <a:blip r:embed="rId4">
            <a:alphaModFix/>
          </a:blip>
          <a:stretch>
            <a:fillRect/>
          </a:stretch>
        </p:blipFill>
        <p:spPr>
          <a:xfrm>
            <a:off x="0" y="1895175"/>
            <a:ext cx="4498449" cy="2689508"/>
          </a:xfrm>
          <a:prstGeom prst="rect">
            <a:avLst/>
          </a:prstGeom>
          <a:noFill/>
          <a:ln>
            <a:noFill/>
          </a:ln>
        </p:spPr>
      </p:pic>
      <p:sp>
        <p:nvSpPr>
          <p:cNvPr id="434" name="Google Shape;434;p68"/>
          <p:cNvSpPr txBox="1"/>
          <p:nvPr/>
        </p:nvSpPr>
        <p:spPr>
          <a:xfrm>
            <a:off x="1941250" y="1362575"/>
            <a:ext cx="17379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ARIMA</a:t>
            </a:r>
            <a:endParaRPr sz="2400">
              <a:latin typeface="Georgia"/>
              <a:ea typeface="Georgia"/>
              <a:cs typeface="Georgia"/>
              <a:sym typeface="Georgia"/>
            </a:endParaRPr>
          </a:p>
        </p:txBody>
      </p:sp>
      <p:sp>
        <p:nvSpPr>
          <p:cNvPr id="435" name="Google Shape;435;p68"/>
          <p:cNvSpPr txBox="1"/>
          <p:nvPr/>
        </p:nvSpPr>
        <p:spPr>
          <a:xfrm>
            <a:off x="6096550" y="1293250"/>
            <a:ext cx="18681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HoltWinters</a:t>
            </a:r>
            <a:endParaRPr sz="2400">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9"/>
          <p:cNvSpPr txBox="1"/>
          <p:nvPr>
            <p:ph idx="1" type="body"/>
          </p:nvPr>
        </p:nvSpPr>
        <p:spPr>
          <a:xfrm>
            <a:off x="623225" y="4163201"/>
            <a:ext cx="7745400" cy="11739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SzPts val="1600"/>
              <a:buFont typeface="Georgia"/>
              <a:buChar char="➢"/>
            </a:pPr>
            <a:r>
              <a:rPr lang="en-US" sz="1600">
                <a:solidFill>
                  <a:srgbClr val="000000"/>
                </a:solidFill>
                <a:latin typeface="Georgia"/>
                <a:ea typeface="Georgia"/>
                <a:cs typeface="Georgia"/>
                <a:sym typeface="Georgia"/>
              </a:rPr>
              <a:t>ARIMA performs better on the training data.</a:t>
            </a:r>
            <a:endParaRPr sz="1600">
              <a:solidFill>
                <a:srgbClr val="000000"/>
              </a:solidFill>
              <a:latin typeface="Georgia"/>
              <a:ea typeface="Georgia"/>
              <a:cs typeface="Georgia"/>
              <a:sym typeface="Georgia"/>
            </a:endParaRPr>
          </a:p>
          <a:p>
            <a:pPr indent="-330200" lvl="0" marL="457200" rtl="0" algn="l">
              <a:spcBef>
                <a:spcPts val="0"/>
              </a:spcBef>
              <a:spcAft>
                <a:spcPts val="0"/>
              </a:spcAft>
              <a:buSzPts val="1600"/>
              <a:buFont typeface="Georgia"/>
              <a:buChar char="➢"/>
            </a:pPr>
            <a:r>
              <a:rPr lang="en-US" sz="1600">
                <a:solidFill>
                  <a:srgbClr val="000000"/>
                </a:solidFill>
                <a:latin typeface="Georgia"/>
                <a:ea typeface="Georgia"/>
                <a:cs typeface="Georgia"/>
                <a:sym typeface="Georgia"/>
              </a:rPr>
              <a:t>However, there is no significance between two models when predicting the testing data.</a:t>
            </a:r>
            <a:endParaRPr sz="1600">
              <a:solidFill>
                <a:srgbClr val="000000"/>
              </a:solidFill>
              <a:latin typeface="Georgia"/>
              <a:ea typeface="Georgia"/>
              <a:cs typeface="Georgia"/>
              <a:sym typeface="Georgia"/>
            </a:endParaRPr>
          </a:p>
        </p:txBody>
      </p:sp>
      <p:graphicFrame>
        <p:nvGraphicFramePr>
          <p:cNvPr id="441" name="Google Shape;441;p69"/>
          <p:cNvGraphicFramePr/>
          <p:nvPr/>
        </p:nvGraphicFramePr>
        <p:xfrm>
          <a:off x="628775" y="1735375"/>
          <a:ext cx="3000000" cy="3000000"/>
        </p:xfrm>
        <a:graphic>
          <a:graphicData uri="http://schemas.openxmlformats.org/drawingml/2006/table">
            <a:tbl>
              <a:tblPr>
                <a:noFill/>
                <a:tableStyleId>{EC414C39-151F-4831-8DCA-72A93E4E3E4D}</a:tableStyleId>
              </a:tblPr>
              <a:tblGrid>
                <a:gridCol w="1704975"/>
                <a:gridCol w="1524000"/>
                <a:gridCol w="1485900"/>
                <a:gridCol w="1495425"/>
                <a:gridCol w="1524000"/>
              </a:tblGrid>
              <a:tr h="89025">
                <a:tc rowSpan="2">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Model</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RMSE</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MAE</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r>
              <a:tr h="89025">
                <a:tc vMerge="1"/>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Train</a:t>
                      </a:r>
                      <a:endParaRPr b="1" sz="1800">
                        <a:latin typeface="Book Antiqua"/>
                        <a:ea typeface="Book Antiqua"/>
                        <a:cs typeface="Book Antiqua"/>
                        <a:sym typeface="Book Antiqua"/>
                      </a:endParaRPr>
                    </a:p>
                  </a:txBody>
                  <a:tcPr marT="91425" marB="91425" marR="91425" marL="91425">
                    <a:lnL cap="flat" cmpd="sng" w="3810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Test</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Train</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Test</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9025">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ARIMA</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7.06e+08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1.31e+09</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5.23e+08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9.88e+08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9025">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HoltWinters</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8.33e+08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1.32e+09</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6.51e+08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9.99e+08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442" name="Google Shape;442;p69"/>
          <p:cNvSpPr txBox="1"/>
          <p:nvPr/>
        </p:nvSpPr>
        <p:spPr>
          <a:xfrm>
            <a:off x="186500" y="245825"/>
            <a:ext cx="7756200" cy="712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600"/>
              <a:t>Model Comparison</a:t>
            </a:r>
            <a:endParaRPr sz="3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0"/>
          <p:cNvSpPr txBox="1"/>
          <p:nvPr>
            <p:ph idx="1" type="body"/>
          </p:nvPr>
        </p:nvSpPr>
        <p:spPr>
          <a:xfrm>
            <a:off x="622950" y="1459350"/>
            <a:ext cx="8074200" cy="32964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When predicting</a:t>
            </a:r>
            <a:r>
              <a:rPr lang="en-US" sz="2000">
                <a:solidFill>
                  <a:srgbClr val="000000"/>
                </a:solidFill>
                <a:latin typeface="Georgia"/>
                <a:ea typeface="Georgia"/>
                <a:cs typeface="Georgia"/>
                <a:sym typeface="Georgia"/>
              </a:rPr>
              <a:t> revenue, Random Forest yields the best performance model.  </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When predicting profitability, Logistic Regression </a:t>
            </a:r>
            <a:r>
              <a:rPr lang="en-US" sz="2000">
                <a:solidFill>
                  <a:srgbClr val="000000"/>
                </a:solidFill>
                <a:latin typeface="Georgia"/>
                <a:ea typeface="Georgia"/>
                <a:cs typeface="Georgia"/>
                <a:sym typeface="Georgia"/>
              </a:rPr>
              <a:t>yields the best performance model.  </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The most important features that a movie studio/investor should consider for box office success are budget, vote and popularity.</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Movies released in April, May and June tend to generate larger  revenues.</a:t>
            </a:r>
            <a:endParaRPr sz="2000">
              <a:solidFill>
                <a:srgbClr val="000000"/>
              </a:solidFill>
              <a:latin typeface="Georgia"/>
              <a:ea typeface="Georgia"/>
              <a:cs typeface="Georgia"/>
              <a:sym typeface="Georgia"/>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448" name="Google Shape;448;p70"/>
          <p:cNvSpPr txBox="1"/>
          <p:nvPr>
            <p:ph type="title"/>
          </p:nvPr>
        </p:nvSpPr>
        <p:spPr>
          <a:xfrm>
            <a:off x="271300" y="296700"/>
            <a:ext cx="7756200" cy="67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Conclusion</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1"/>
          <p:cNvSpPr txBox="1"/>
          <p:nvPr>
            <p:ph idx="1" type="body"/>
          </p:nvPr>
        </p:nvSpPr>
        <p:spPr>
          <a:xfrm>
            <a:off x="699250" y="1746750"/>
            <a:ext cx="7745400" cy="328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u="sng">
                <a:solidFill>
                  <a:schemeClr val="hlink"/>
                </a:solidFill>
                <a:latin typeface="Georgia"/>
                <a:ea typeface="Georgia"/>
                <a:cs typeface="Georgia"/>
                <a:sym typeface="Georgia"/>
                <a:hlinkClick r:id="rId3"/>
              </a:rPr>
              <a:t>https://towardsdatascience.com/</a:t>
            </a:r>
            <a:endParaRPr>
              <a:latin typeface="Georgia"/>
              <a:ea typeface="Georgia"/>
              <a:cs typeface="Georgia"/>
              <a:sym typeface="Georgia"/>
            </a:endParaRPr>
          </a:p>
          <a:p>
            <a:pPr indent="0" lvl="0" marL="0" rtl="0" algn="l">
              <a:spcBef>
                <a:spcPts val="480"/>
              </a:spcBef>
              <a:spcAft>
                <a:spcPts val="0"/>
              </a:spcAft>
              <a:buNone/>
            </a:pPr>
            <a:r>
              <a:rPr lang="en-US" u="sng">
                <a:solidFill>
                  <a:schemeClr val="hlink"/>
                </a:solidFill>
                <a:latin typeface="Georgia"/>
                <a:ea typeface="Georgia"/>
                <a:cs typeface="Georgia"/>
                <a:sym typeface="Georgia"/>
                <a:hlinkClick r:id="rId4"/>
              </a:rPr>
              <a:t>https://stats.idre.ucla.edu/r/dae/</a:t>
            </a:r>
            <a:endParaRPr>
              <a:latin typeface="Georgia"/>
              <a:ea typeface="Georgia"/>
              <a:cs typeface="Georgia"/>
              <a:sym typeface="Georgia"/>
            </a:endParaRPr>
          </a:p>
          <a:p>
            <a:pPr indent="0" lvl="0" marL="0" rtl="0" algn="l">
              <a:spcBef>
                <a:spcPts val="480"/>
              </a:spcBef>
              <a:spcAft>
                <a:spcPts val="0"/>
              </a:spcAft>
              <a:buNone/>
            </a:pPr>
            <a:r>
              <a:rPr lang="en-US" u="sng">
                <a:solidFill>
                  <a:schemeClr val="hlink"/>
                </a:solidFill>
                <a:latin typeface="Georgia"/>
                <a:ea typeface="Georgia"/>
                <a:cs typeface="Georgia"/>
                <a:sym typeface="Georgia"/>
                <a:hlinkClick r:id="rId5"/>
              </a:rPr>
              <a:t>https://stackoverflow.com/</a:t>
            </a:r>
            <a:endParaRPr>
              <a:latin typeface="Georgia"/>
              <a:ea typeface="Georgia"/>
              <a:cs typeface="Georgia"/>
              <a:sym typeface="Georgia"/>
            </a:endParaRPr>
          </a:p>
          <a:p>
            <a:pPr indent="0" lvl="0" marL="0" rtl="0" algn="l">
              <a:spcBef>
                <a:spcPts val="480"/>
              </a:spcBef>
              <a:spcAft>
                <a:spcPts val="0"/>
              </a:spcAft>
              <a:buNone/>
            </a:pPr>
            <a:r>
              <a:rPr lang="en-US" u="sng">
                <a:solidFill>
                  <a:schemeClr val="hlink"/>
                </a:solidFill>
                <a:latin typeface="Georgia"/>
                <a:ea typeface="Georgia"/>
                <a:cs typeface="Georgia"/>
                <a:sym typeface="Georgia"/>
                <a:hlinkClick r:id="rId6"/>
              </a:rPr>
              <a:t>https://www.kaggle.com/</a:t>
            </a:r>
            <a:endParaRPr>
              <a:latin typeface="Georgia"/>
              <a:ea typeface="Georgia"/>
              <a:cs typeface="Georgia"/>
              <a:sym typeface="Georgia"/>
            </a:endParaRPr>
          </a:p>
          <a:p>
            <a:pPr indent="0" lvl="0" marL="0" rtl="0" algn="l">
              <a:spcBef>
                <a:spcPts val="480"/>
              </a:spcBef>
              <a:spcAft>
                <a:spcPts val="0"/>
              </a:spcAft>
              <a:buNone/>
            </a:pPr>
            <a:r>
              <a:rPr lang="en-US" u="sng">
                <a:solidFill>
                  <a:schemeClr val="hlink"/>
                </a:solidFill>
                <a:latin typeface="Georgia"/>
                <a:ea typeface="Georgia"/>
                <a:cs typeface="Georgia"/>
                <a:sym typeface="Georgia"/>
                <a:hlinkClick r:id="rId7"/>
              </a:rPr>
              <a:t>https://www.r-bloggers.com/</a:t>
            </a:r>
            <a:endParaRPr>
              <a:latin typeface="Georgia"/>
              <a:ea typeface="Georgia"/>
              <a:cs typeface="Georgia"/>
              <a:sym typeface="Georgia"/>
            </a:endParaRPr>
          </a:p>
          <a:p>
            <a:pPr indent="0" lvl="0" marL="0" rtl="0" algn="l">
              <a:spcBef>
                <a:spcPts val="480"/>
              </a:spcBef>
              <a:spcAft>
                <a:spcPts val="0"/>
              </a:spcAft>
              <a:buNone/>
            </a:pPr>
            <a:r>
              <a:rPr lang="en-US" u="sng">
                <a:solidFill>
                  <a:schemeClr val="hlink"/>
                </a:solidFill>
                <a:latin typeface="Georgia"/>
                <a:ea typeface="Georgia"/>
                <a:cs typeface="Georgia"/>
                <a:sym typeface="Georgia"/>
                <a:hlinkClick r:id="rId8"/>
              </a:rPr>
              <a:t>https://www.datacamp.com/</a:t>
            </a:r>
            <a:endParaRPr>
              <a:latin typeface="Georgia"/>
              <a:ea typeface="Georgia"/>
              <a:cs typeface="Georgia"/>
              <a:sym typeface="Georgia"/>
            </a:endParaRPr>
          </a:p>
        </p:txBody>
      </p:sp>
      <p:sp>
        <p:nvSpPr>
          <p:cNvPr id="454" name="Google Shape;454;p71"/>
          <p:cNvSpPr txBox="1"/>
          <p:nvPr>
            <p:ph type="title"/>
          </p:nvPr>
        </p:nvSpPr>
        <p:spPr>
          <a:xfrm>
            <a:off x="515525" y="330601"/>
            <a:ext cx="7756200" cy="81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References</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A close up of a logo&#10;&#10;Description automatically generated" id="94" name="Google Shape;94;p19"/>
          <p:cNvPicPr preferRelativeResize="0"/>
          <p:nvPr>
            <p:ph idx="1" type="body"/>
          </p:nvPr>
        </p:nvPicPr>
        <p:blipFill rotWithShape="1">
          <a:blip r:embed="rId3">
            <a:alphaModFix/>
          </a:blip>
          <a:srcRect b="0" l="13434" r="3688" t="0"/>
          <a:stretch/>
        </p:blipFill>
        <p:spPr>
          <a:xfrm>
            <a:off x="1744850" y="980975"/>
            <a:ext cx="5962500" cy="4388400"/>
          </a:xfrm>
          <a:prstGeom prst="rect">
            <a:avLst/>
          </a:prstGeom>
          <a:noFill/>
          <a:ln>
            <a:noFill/>
          </a:ln>
        </p:spPr>
      </p:pic>
      <p:sp>
        <p:nvSpPr>
          <p:cNvPr id="95" name="Google Shape;95;p19"/>
          <p:cNvSpPr txBox="1"/>
          <p:nvPr>
            <p:ph type="title"/>
          </p:nvPr>
        </p:nvSpPr>
        <p:spPr>
          <a:xfrm>
            <a:off x="148250" y="148452"/>
            <a:ext cx="7414500" cy="73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Correlation Matrix</a:t>
            </a:r>
            <a:endParaRPr sz="3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graphicFrame>
        <p:nvGraphicFramePr>
          <p:cNvPr id="100" name="Google Shape;100;p20"/>
          <p:cNvGraphicFramePr/>
          <p:nvPr/>
        </p:nvGraphicFramePr>
        <p:xfrm>
          <a:off x="698500" y="1542988"/>
          <a:ext cx="3000000" cy="3000000"/>
        </p:xfrm>
        <a:graphic>
          <a:graphicData uri="http://schemas.openxmlformats.org/drawingml/2006/table">
            <a:tbl>
              <a:tblPr bandRow="1" firstRow="1">
                <a:noFill/>
                <a:tableStyleId>{EA93EA4F-87A0-4228-831D-94901F1D77D5}</a:tableStyleId>
              </a:tblPr>
              <a:tblGrid>
                <a:gridCol w="1936750"/>
                <a:gridCol w="1936750"/>
                <a:gridCol w="1936750"/>
                <a:gridCol w="1936750"/>
              </a:tblGrid>
              <a:tr h="573475">
                <a:tc>
                  <a:txBody>
                    <a:bodyPr/>
                    <a:lstStyle/>
                    <a:p>
                      <a:pPr indent="0" lvl="0" marL="0" marR="0" rtl="0" algn="ctr">
                        <a:spcBef>
                          <a:spcPts val="0"/>
                        </a:spcBef>
                        <a:spcAft>
                          <a:spcPts val="0"/>
                        </a:spcAft>
                        <a:buNone/>
                      </a:pPr>
                      <a:r>
                        <a:rPr lang="en-US" sz="1800"/>
                        <a:t>Predictor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Company</a:t>
                      </a:r>
                      <a:endParaRPr/>
                    </a:p>
                  </a:txBody>
                  <a:tcPr marT="45725" marB="45725" marR="91450" marL="91450"/>
                </a:tc>
                <a:tc>
                  <a:txBody>
                    <a:bodyPr/>
                    <a:lstStyle/>
                    <a:p>
                      <a:pPr indent="0" lvl="0" marL="0" marR="0" rtl="0" algn="ctr">
                        <a:spcBef>
                          <a:spcPts val="0"/>
                        </a:spcBef>
                        <a:spcAft>
                          <a:spcPts val="0"/>
                        </a:spcAft>
                        <a:buNone/>
                      </a:pPr>
                      <a:r>
                        <a:rPr lang="en-US" sz="1800"/>
                        <a:t>Season</a:t>
                      </a:r>
                      <a:endParaRPr/>
                    </a:p>
                  </a:txBody>
                  <a:tcPr marT="45725" marB="45725" marR="91450" marL="91450"/>
                </a:tc>
                <a:tc>
                  <a:txBody>
                    <a:bodyPr/>
                    <a:lstStyle/>
                    <a:p>
                      <a:pPr indent="0" lvl="0" marL="0" marR="0" rtl="0" algn="ctr">
                        <a:spcBef>
                          <a:spcPts val="0"/>
                        </a:spcBef>
                        <a:spcAft>
                          <a:spcPts val="0"/>
                        </a:spcAft>
                        <a:buNone/>
                      </a:pPr>
                      <a:r>
                        <a:rPr lang="en-US" sz="1800"/>
                        <a:t>Genres</a:t>
                      </a:r>
                      <a:endParaRPr/>
                    </a:p>
                  </a:txBody>
                  <a:tcPr marT="45725" marB="45725" marR="91450" marL="91450"/>
                </a:tc>
              </a:tr>
              <a:tr h="573475">
                <a:tc>
                  <a:txBody>
                    <a:bodyPr/>
                    <a:lstStyle/>
                    <a:p>
                      <a:pPr indent="0" lvl="0" marL="0" marR="0" rtl="0" algn="ctr">
                        <a:spcBef>
                          <a:spcPts val="0"/>
                        </a:spcBef>
                        <a:spcAft>
                          <a:spcPts val="0"/>
                        </a:spcAft>
                        <a:buNone/>
                      </a:pPr>
                      <a:r>
                        <a:rPr lang="en-US" sz="1800"/>
                        <a:t>p-value</a:t>
                      </a:r>
                      <a:endParaRPr sz="1800"/>
                    </a:p>
                  </a:txBody>
                  <a:tcPr marT="45725" marB="45725" marR="91450" marL="91450"/>
                </a:tc>
                <a:tc>
                  <a:txBody>
                    <a:bodyPr/>
                    <a:lstStyle/>
                    <a:p>
                      <a:pPr indent="0" lvl="0" marL="0" marR="0" rtl="0" algn="ctr">
                        <a:spcBef>
                          <a:spcPts val="0"/>
                        </a:spcBef>
                        <a:spcAft>
                          <a:spcPts val="0"/>
                        </a:spcAft>
                        <a:buNone/>
                      </a:pPr>
                      <a:r>
                        <a:rPr lang="en-US" sz="1800"/>
                        <a:t>1.13e-28</a:t>
                      </a:r>
                      <a:endParaRPr/>
                    </a:p>
                  </a:txBody>
                  <a:tcPr marT="45725" marB="45725" marR="91450" marL="91450"/>
                </a:tc>
                <a:tc>
                  <a:txBody>
                    <a:bodyPr/>
                    <a:lstStyle/>
                    <a:p>
                      <a:pPr indent="0" lvl="0" marL="0" marR="0" rtl="0" algn="ctr">
                        <a:spcBef>
                          <a:spcPts val="0"/>
                        </a:spcBef>
                        <a:spcAft>
                          <a:spcPts val="0"/>
                        </a:spcAft>
                        <a:buNone/>
                      </a:pPr>
                      <a:r>
                        <a:rPr lang="en-US" sz="1800"/>
                        <a:t>5.29e-10</a:t>
                      </a:r>
                      <a:endParaRPr/>
                    </a:p>
                  </a:txBody>
                  <a:tcPr marT="45725" marB="45725" marR="91450" marL="91450"/>
                </a:tc>
                <a:tc>
                  <a:txBody>
                    <a:bodyPr/>
                    <a:lstStyle/>
                    <a:p>
                      <a:pPr indent="0" lvl="0" marL="0" marR="0" rtl="0" algn="ctr">
                        <a:spcBef>
                          <a:spcPts val="0"/>
                        </a:spcBef>
                        <a:spcAft>
                          <a:spcPts val="0"/>
                        </a:spcAft>
                        <a:buNone/>
                      </a:pPr>
                      <a:r>
                        <a:rPr lang="en-US" sz="1800"/>
                        <a:t>2.58e-80</a:t>
                      </a:r>
                      <a:endParaRPr/>
                    </a:p>
                  </a:txBody>
                  <a:tcPr marT="45725" marB="45725" marR="91450" marL="91450"/>
                </a:tc>
              </a:tr>
            </a:tbl>
          </a:graphicData>
        </a:graphic>
      </p:graphicFrame>
      <p:sp>
        <p:nvSpPr>
          <p:cNvPr id="101" name="Google Shape;101;p20"/>
          <p:cNvSpPr txBox="1"/>
          <p:nvPr/>
        </p:nvSpPr>
        <p:spPr>
          <a:xfrm>
            <a:off x="698500" y="3429000"/>
            <a:ext cx="8323200" cy="14133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Clr>
                <a:schemeClr val="dk1"/>
              </a:buClr>
              <a:buSzPts val="2000"/>
              <a:buFont typeface="Georgia"/>
              <a:buChar char="➢"/>
            </a:pPr>
            <a:r>
              <a:rPr i="0" lang="en-US" sz="2000" u="none" cap="none" strike="noStrike">
                <a:solidFill>
                  <a:schemeClr val="dk1"/>
                </a:solidFill>
                <a:latin typeface="Georgia"/>
                <a:ea typeface="Georgia"/>
                <a:cs typeface="Georgia"/>
                <a:sym typeface="Georgia"/>
              </a:rPr>
              <a:t>All the p-values are smaller than 0.05 level.</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i="0" lang="en-US" sz="2000" u="none" cap="none" strike="noStrike">
                <a:solidFill>
                  <a:schemeClr val="dk1"/>
                </a:solidFill>
                <a:latin typeface="Georgia"/>
                <a:ea typeface="Georgia"/>
                <a:cs typeface="Georgia"/>
                <a:sym typeface="Georgia"/>
              </a:rPr>
              <a:t>The overall effect of company, season and genre on revenue are statistically significant.</a:t>
            </a:r>
            <a:endParaRPr sz="2000">
              <a:latin typeface="Georgia"/>
              <a:ea typeface="Georgia"/>
              <a:cs typeface="Georgia"/>
              <a:sym typeface="Georgia"/>
            </a:endParaRPr>
          </a:p>
        </p:txBody>
      </p:sp>
      <p:sp>
        <p:nvSpPr>
          <p:cNvPr id="102" name="Google Shape;102;p20"/>
          <p:cNvSpPr txBox="1"/>
          <p:nvPr>
            <p:ph type="title"/>
          </p:nvPr>
        </p:nvSpPr>
        <p:spPr>
          <a:xfrm>
            <a:off x="197875" y="356875"/>
            <a:ext cx="77562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Chi-squared Test</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graphicFrame>
        <p:nvGraphicFramePr>
          <p:cNvPr id="107" name="Google Shape;107;p21"/>
          <p:cNvGraphicFramePr/>
          <p:nvPr/>
        </p:nvGraphicFramePr>
        <p:xfrm>
          <a:off x="427411" y="1385764"/>
          <a:ext cx="3000000" cy="3000000"/>
        </p:xfrm>
        <a:graphic>
          <a:graphicData uri="http://schemas.openxmlformats.org/drawingml/2006/table">
            <a:tbl>
              <a:tblPr bandRow="1" firstRow="1">
                <a:noFill/>
                <a:tableStyleId>{EA93EA4F-87A0-4228-831D-94901F1D77D5}</a:tableStyleId>
              </a:tblPr>
              <a:tblGrid>
                <a:gridCol w="1032625"/>
                <a:gridCol w="1369800"/>
                <a:gridCol w="1201225"/>
                <a:gridCol w="1201225"/>
                <a:gridCol w="985200"/>
                <a:gridCol w="1417225"/>
                <a:gridCol w="1201225"/>
              </a:tblGrid>
              <a:tr h="430775">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revenue</a:t>
                      </a:r>
                      <a:endParaRPr/>
                    </a:p>
                  </a:txBody>
                  <a:tcPr marT="45725" marB="45725" marR="91450" marL="91450"/>
                </a:tc>
                <a:tc>
                  <a:txBody>
                    <a:bodyPr/>
                    <a:lstStyle/>
                    <a:p>
                      <a:pPr indent="0" lvl="0" marL="0" marR="0" rtl="0" algn="ctr">
                        <a:spcBef>
                          <a:spcPts val="0"/>
                        </a:spcBef>
                        <a:spcAft>
                          <a:spcPts val="0"/>
                        </a:spcAft>
                        <a:buNone/>
                      </a:pPr>
                      <a:r>
                        <a:rPr lang="en-US" sz="1800"/>
                        <a:t>budget</a:t>
                      </a:r>
                      <a:endParaRPr/>
                    </a:p>
                  </a:txBody>
                  <a:tcPr marT="45725" marB="45725" marR="91450" marL="91450"/>
                </a:tc>
                <a:tc>
                  <a:txBody>
                    <a:bodyPr/>
                    <a:lstStyle/>
                    <a:p>
                      <a:pPr indent="0" lvl="0" marL="0" marR="0" rtl="0" algn="ctr">
                        <a:spcBef>
                          <a:spcPts val="0"/>
                        </a:spcBef>
                        <a:spcAft>
                          <a:spcPts val="0"/>
                        </a:spcAft>
                        <a:buNone/>
                      </a:pPr>
                      <a:r>
                        <a:rPr lang="en-US" sz="1800"/>
                        <a:t>vote</a:t>
                      </a:r>
                      <a:endParaRPr/>
                    </a:p>
                  </a:txBody>
                  <a:tcPr marT="45725" marB="45725" marR="91450" marL="91450"/>
                </a:tc>
                <a:tc>
                  <a:txBody>
                    <a:bodyPr/>
                    <a:lstStyle/>
                    <a:p>
                      <a:pPr indent="0" lvl="0" marL="0" marR="0" rtl="0" algn="ctr">
                        <a:spcBef>
                          <a:spcPts val="0"/>
                        </a:spcBef>
                        <a:spcAft>
                          <a:spcPts val="0"/>
                        </a:spcAft>
                        <a:buNone/>
                      </a:pPr>
                      <a:r>
                        <a:rPr lang="en-US" sz="1800"/>
                        <a:t>score </a:t>
                      </a:r>
                      <a:endParaRPr/>
                    </a:p>
                  </a:txBody>
                  <a:tcPr marT="45725" marB="45725" marR="91450" marL="91450"/>
                </a:tc>
                <a:tc>
                  <a:txBody>
                    <a:bodyPr/>
                    <a:lstStyle/>
                    <a:p>
                      <a:pPr indent="0" lvl="0" marL="0" marR="0" rtl="0" algn="ctr">
                        <a:spcBef>
                          <a:spcPts val="0"/>
                        </a:spcBef>
                        <a:spcAft>
                          <a:spcPts val="0"/>
                        </a:spcAft>
                        <a:buNone/>
                      </a:pPr>
                      <a:r>
                        <a:rPr lang="en-US" sz="1800"/>
                        <a:t>popularity</a:t>
                      </a:r>
                      <a:endParaRPr/>
                    </a:p>
                  </a:txBody>
                  <a:tcPr marT="45725" marB="45725" marR="91450" marL="91450"/>
                </a:tc>
                <a:tc>
                  <a:txBody>
                    <a:bodyPr/>
                    <a:lstStyle/>
                    <a:p>
                      <a:pPr indent="0" lvl="0" marL="0" marR="0" rtl="0" algn="ctr">
                        <a:spcBef>
                          <a:spcPts val="0"/>
                        </a:spcBef>
                        <a:spcAft>
                          <a:spcPts val="0"/>
                        </a:spcAft>
                        <a:buNone/>
                      </a:pPr>
                      <a:r>
                        <a:rPr lang="en-US" sz="1800"/>
                        <a:t>runtime</a:t>
                      </a:r>
                      <a:endParaRPr/>
                    </a:p>
                  </a:txBody>
                  <a:tcPr marT="45725" marB="45725" marR="91450" marL="91450"/>
                </a:tc>
              </a:tr>
              <a:tr h="430775">
                <a:tc>
                  <a:txBody>
                    <a:bodyPr/>
                    <a:lstStyle/>
                    <a:p>
                      <a:pPr indent="0" lvl="0" marL="0" marR="0" rtl="0" algn="ctr">
                        <a:spcBef>
                          <a:spcPts val="0"/>
                        </a:spcBef>
                        <a:spcAft>
                          <a:spcPts val="0"/>
                        </a:spcAft>
                        <a:buNone/>
                      </a:pPr>
                      <a:r>
                        <a:rPr lang="en-US" sz="1800"/>
                        <a:t>Min.</a:t>
                      </a:r>
                      <a:endParaRPr/>
                    </a:p>
                  </a:txBody>
                  <a:tcPr marT="45725" marB="45725" marR="91450" marL="91450"/>
                </a:tc>
                <a:tc>
                  <a:txBody>
                    <a:bodyPr/>
                    <a:lstStyle/>
                    <a:p>
                      <a:pPr indent="0" lvl="0" marL="0" marR="0" rtl="0" algn="ctr">
                        <a:spcBef>
                          <a:spcPts val="0"/>
                        </a:spcBef>
                        <a:spcAft>
                          <a:spcPts val="0"/>
                        </a:spcAft>
                        <a:buNone/>
                      </a:pPr>
                      <a:r>
                        <a:rPr lang="en-US" sz="1800"/>
                        <a:t>5.00e+00</a:t>
                      </a:r>
                      <a:endParaRPr/>
                    </a:p>
                  </a:txBody>
                  <a:tcPr marT="45725" marB="45725" marR="91450" marL="91450"/>
                </a:tc>
                <a:tc>
                  <a:txBody>
                    <a:bodyPr/>
                    <a:lstStyle/>
                    <a:p>
                      <a:pPr indent="0" lvl="0" marL="0" marR="0" rtl="0" algn="ctr">
                        <a:spcBef>
                          <a:spcPts val="0"/>
                        </a:spcBef>
                        <a:spcAft>
                          <a:spcPts val="0"/>
                        </a:spcAft>
                        <a:buNone/>
                      </a:pPr>
                      <a:r>
                        <a:rPr lang="en-US" sz="1800"/>
                        <a:t>1.0e+00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2.30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41</a:t>
                      </a:r>
                      <a:endParaRPr/>
                    </a:p>
                  </a:txBody>
                  <a:tcPr marT="45725" marB="45725" marR="91450" marL="91450"/>
                </a:tc>
              </a:tr>
              <a:tr h="430775">
                <a:tc>
                  <a:txBody>
                    <a:bodyPr/>
                    <a:lstStyle/>
                    <a:p>
                      <a:pPr indent="0" lvl="0" marL="0" marR="0" rtl="0" algn="ctr">
                        <a:spcBef>
                          <a:spcPts val="0"/>
                        </a:spcBef>
                        <a:spcAft>
                          <a:spcPts val="0"/>
                        </a:spcAft>
                        <a:buNone/>
                      </a:pPr>
                      <a:r>
                        <a:rPr lang="en-US" sz="1800"/>
                        <a:t>1</a:t>
                      </a:r>
                      <a:r>
                        <a:rPr baseline="30000" lang="en-US" sz="1800"/>
                        <a:t>st</a:t>
                      </a:r>
                      <a:r>
                        <a:rPr lang="en-US" sz="1800"/>
                        <a:t> Qu.</a:t>
                      </a:r>
                      <a:endParaRPr/>
                    </a:p>
                  </a:txBody>
                  <a:tcPr marT="45725" marB="45725" marR="91450" marL="91450"/>
                </a:tc>
                <a:tc>
                  <a:txBody>
                    <a:bodyPr/>
                    <a:lstStyle/>
                    <a:p>
                      <a:pPr indent="0" lvl="0" marL="0" marR="0" rtl="0" algn="ctr">
                        <a:spcBef>
                          <a:spcPts val="0"/>
                        </a:spcBef>
                        <a:spcAft>
                          <a:spcPts val="0"/>
                        </a:spcAft>
                        <a:buNone/>
                      </a:pPr>
                      <a:r>
                        <a:rPr lang="en-US" sz="1800"/>
                        <a:t>1.71e+07</a:t>
                      </a:r>
                      <a:endParaRPr/>
                    </a:p>
                  </a:txBody>
                  <a:tcPr marT="45725" marB="45725" marR="91450" marL="91450"/>
                </a:tc>
                <a:tc>
                  <a:txBody>
                    <a:bodyPr/>
                    <a:lstStyle/>
                    <a:p>
                      <a:pPr indent="0" lvl="0" marL="0" marR="0" rtl="0" algn="ctr">
                        <a:spcBef>
                          <a:spcPts val="0"/>
                        </a:spcBef>
                        <a:spcAft>
                          <a:spcPts val="0"/>
                        </a:spcAft>
                        <a:buNone/>
                      </a:pPr>
                      <a:r>
                        <a:rPr lang="en-US" sz="1800"/>
                        <a:t>1.05e+07</a:t>
                      </a:r>
                      <a:endParaRPr/>
                    </a:p>
                  </a:txBody>
                  <a:tcPr marT="45725" marB="45725" marR="91450" marL="91450"/>
                </a:tc>
                <a:tc>
                  <a:txBody>
                    <a:bodyPr/>
                    <a:lstStyle/>
                    <a:p>
                      <a:pPr indent="0" lvl="0" marL="0" marR="0" rtl="0" algn="ctr">
                        <a:spcBef>
                          <a:spcPts val="0"/>
                        </a:spcBef>
                        <a:spcAft>
                          <a:spcPts val="0"/>
                        </a:spcAft>
                        <a:buNone/>
                      </a:pPr>
                      <a:r>
                        <a:rPr lang="en-US" sz="1800"/>
                        <a:t>179</a:t>
                      </a:r>
                      <a:endParaRPr/>
                    </a:p>
                  </a:txBody>
                  <a:tcPr marT="45725" marB="45725" marR="91450" marL="91450"/>
                </a:tc>
                <a:tc>
                  <a:txBody>
                    <a:bodyPr/>
                    <a:lstStyle/>
                    <a:p>
                      <a:pPr indent="0" lvl="0" marL="0" marR="0" rtl="0" algn="ctr">
                        <a:spcBef>
                          <a:spcPts val="0"/>
                        </a:spcBef>
                        <a:spcAft>
                          <a:spcPts val="0"/>
                        </a:spcAft>
                        <a:buNone/>
                      </a:pPr>
                      <a:r>
                        <a:rPr lang="en-US" sz="1800"/>
                        <a:t>5.80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c>
                  <a:txBody>
                    <a:bodyPr/>
                    <a:lstStyle/>
                    <a:p>
                      <a:pPr indent="0" lvl="0" marL="0" marR="0" rtl="0" algn="ctr">
                        <a:spcBef>
                          <a:spcPts val="0"/>
                        </a:spcBef>
                        <a:spcAft>
                          <a:spcPts val="0"/>
                        </a:spcAft>
                        <a:buNone/>
                      </a:pPr>
                      <a:r>
                        <a:rPr lang="en-US" sz="1800"/>
                        <a:t>96</a:t>
                      </a:r>
                      <a:endParaRPr/>
                    </a:p>
                  </a:txBody>
                  <a:tcPr marT="45725" marB="45725" marR="91450" marL="91450"/>
                </a:tc>
              </a:tr>
              <a:tr h="430775">
                <a:tc>
                  <a:txBody>
                    <a:bodyPr/>
                    <a:lstStyle/>
                    <a:p>
                      <a:pPr indent="0" lvl="0" marL="0" marR="0" rtl="0" algn="ctr">
                        <a:spcBef>
                          <a:spcPts val="0"/>
                        </a:spcBef>
                        <a:spcAft>
                          <a:spcPts val="0"/>
                        </a:spcAft>
                        <a:buNone/>
                      </a:pPr>
                      <a:r>
                        <a:rPr lang="en-US" sz="1800"/>
                        <a:t>Median</a:t>
                      </a:r>
                      <a:endParaRPr/>
                    </a:p>
                  </a:txBody>
                  <a:tcPr marT="45725" marB="45725" marR="91450" marL="91450"/>
                </a:tc>
                <a:tc>
                  <a:txBody>
                    <a:bodyPr/>
                    <a:lstStyle/>
                    <a:p>
                      <a:pPr indent="0" lvl="0" marL="0" marR="0" rtl="0" algn="ctr">
                        <a:spcBef>
                          <a:spcPts val="0"/>
                        </a:spcBef>
                        <a:spcAft>
                          <a:spcPts val="0"/>
                        </a:spcAft>
                        <a:buNone/>
                      </a:pPr>
                      <a:r>
                        <a:rPr lang="en-US" sz="1800"/>
                        <a:t>5.52e+07</a:t>
                      </a:r>
                      <a:endParaRPr/>
                    </a:p>
                  </a:txBody>
                  <a:tcPr marT="45725" marB="45725" marR="91450" marL="91450"/>
                </a:tc>
                <a:tc>
                  <a:txBody>
                    <a:bodyPr/>
                    <a:lstStyle/>
                    <a:p>
                      <a:pPr indent="0" lvl="0" marL="0" marR="0" rtl="0" algn="ctr">
                        <a:spcBef>
                          <a:spcPts val="0"/>
                        </a:spcBef>
                        <a:spcAft>
                          <a:spcPts val="0"/>
                        </a:spcAft>
                        <a:buNone/>
                      </a:pPr>
                      <a:r>
                        <a:rPr lang="en-US" sz="1800"/>
                        <a:t>2.50e+07</a:t>
                      </a:r>
                      <a:endParaRPr/>
                    </a:p>
                  </a:txBody>
                  <a:tcPr marT="45725" marB="45725" marR="91450" marL="91450"/>
                </a:tc>
                <a:tc>
                  <a:txBody>
                    <a:bodyPr/>
                    <a:lstStyle/>
                    <a:p>
                      <a:pPr indent="0" lvl="0" marL="0" marR="0" rtl="0" algn="ctr">
                        <a:spcBef>
                          <a:spcPts val="0"/>
                        </a:spcBef>
                        <a:spcAft>
                          <a:spcPts val="0"/>
                        </a:spcAft>
                        <a:buNone/>
                      </a:pPr>
                      <a:r>
                        <a:rPr lang="en-US" sz="1800"/>
                        <a:t>471</a:t>
                      </a:r>
                      <a:endParaRPr/>
                    </a:p>
                  </a:txBody>
                  <a:tcPr marT="45725" marB="45725" marR="91450" marL="91450"/>
                </a:tc>
                <a:tc>
                  <a:txBody>
                    <a:bodyPr/>
                    <a:lstStyle/>
                    <a:p>
                      <a:pPr indent="0" lvl="0" marL="0" marR="0" rtl="0" algn="ctr">
                        <a:spcBef>
                          <a:spcPts val="0"/>
                        </a:spcBef>
                        <a:spcAft>
                          <a:spcPts val="0"/>
                        </a:spcAft>
                        <a:buNone/>
                      </a:pPr>
                      <a:r>
                        <a:rPr lang="en-US" sz="1800"/>
                        <a:t>6.30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107</a:t>
                      </a:r>
                      <a:endParaRPr/>
                    </a:p>
                  </a:txBody>
                  <a:tcPr marT="45725" marB="45725" marR="91450" marL="91450"/>
                </a:tc>
              </a:tr>
              <a:tr h="430775">
                <a:tc>
                  <a:txBody>
                    <a:bodyPr/>
                    <a:lstStyle/>
                    <a:p>
                      <a:pPr indent="0" lvl="0" marL="0" marR="0" rtl="0" algn="ctr">
                        <a:spcBef>
                          <a:spcPts val="0"/>
                        </a:spcBef>
                        <a:spcAft>
                          <a:spcPts val="0"/>
                        </a:spcAft>
                        <a:buNone/>
                      </a:pPr>
                      <a:r>
                        <a:rPr lang="en-US" sz="1800"/>
                        <a:t>Mean</a:t>
                      </a:r>
                      <a:endParaRPr/>
                    </a:p>
                  </a:txBody>
                  <a:tcPr marT="45725" marB="45725" marR="91450" marL="91450"/>
                </a:tc>
                <a:tc>
                  <a:txBody>
                    <a:bodyPr/>
                    <a:lstStyle/>
                    <a:p>
                      <a:pPr indent="0" lvl="0" marL="0" marR="0" rtl="0" algn="ctr">
                        <a:spcBef>
                          <a:spcPts val="0"/>
                        </a:spcBef>
                        <a:spcAft>
                          <a:spcPts val="0"/>
                        </a:spcAft>
                        <a:buNone/>
                      </a:pPr>
                      <a:r>
                        <a:rPr lang="en-US" sz="1800"/>
                        <a:t>1.21e+08</a:t>
                      </a:r>
                      <a:endParaRPr/>
                    </a:p>
                  </a:txBody>
                  <a:tcPr marT="45725" marB="45725" marR="91450" marL="91450"/>
                </a:tc>
                <a:tc>
                  <a:txBody>
                    <a:bodyPr/>
                    <a:lstStyle/>
                    <a:p>
                      <a:pPr indent="0" lvl="0" marL="0" marR="0" rtl="0" algn="ctr">
                        <a:spcBef>
                          <a:spcPts val="0"/>
                        </a:spcBef>
                        <a:spcAft>
                          <a:spcPts val="0"/>
                        </a:spcAft>
                        <a:buNone/>
                      </a:pPr>
                      <a:r>
                        <a:rPr lang="en-US" sz="1800"/>
                        <a:t>4.07e+07</a:t>
                      </a:r>
                      <a:endParaRPr/>
                    </a:p>
                  </a:txBody>
                  <a:tcPr marT="45725" marB="45725" marR="91450" marL="91450"/>
                </a:tc>
                <a:tc>
                  <a:txBody>
                    <a:bodyPr/>
                    <a:lstStyle/>
                    <a:p>
                      <a:pPr indent="0" lvl="0" marL="0" marR="0" rtl="0" algn="ctr">
                        <a:spcBef>
                          <a:spcPts val="0"/>
                        </a:spcBef>
                        <a:spcAft>
                          <a:spcPts val="0"/>
                        </a:spcAft>
                        <a:buNone/>
                      </a:pPr>
                      <a:r>
                        <a:rPr lang="en-US" sz="1800"/>
                        <a:t>978</a:t>
                      </a:r>
                      <a:endParaRPr/>
                    </a:p>
                  </a:txBody>
                  <a:tcPr marT="45725" marB="45725" marR="91450" marL="91450"/>
                </a:tc>
                <a:tc>
                  <a:txBody>
                    <a:bodyPr/>
                    <a:lstStyle/>
                    <a:p>
                      <a:pPr indent="0" lvl="0" marL="0" marR="0" rtl="0" algn="ctr">
                        <a:spcBef>
                          <a:spcPts val="0"/>
                        </a:spcBef>
                        <a:spcAft>
                          <a:spcPts val="0"/>
                        </a:spcAft>
                        <a:buNone/>
                      </a:pPr>
                      <a:r>
                        <a:rPr lang="en-US" sz="1800"/>
                        <a:t>6.31</a:t>
                      </a:r>
                      <a:endParaRPr/>
                    </a:p>
                  </a:txBody>
                  <a:tcPr marT="45725" marB="45725" marR="91450" marL="91450"/>
                </a:tc>
                <a:tc>
                  <a:txBody>
                    <a:bodyPr/>
                    <a:lstStyle/>
                    <a:p>
                      <a:pPr indent="0" lvl="0" marL="0" marR="0" rtl="0" algn="ctr">
                        <a:spcBef>
                          <a:spcPts val="0"/>
                        </a:spcBef>
                        <a:spcAft>
                          <a:spcPts val="0"/>
                        </a:spcAft>
                        <a:buNone/>
                      </a:pPr>
                      <a:r>
                        <a:rPr lang="en-US" sz="1800"/>
                        <a:t>29</a:t>
                      </a:r>
                      <a:endParaRPr/>
                    </a:p>
                  </a:txBody>
                  <a:tcPr marT="45725" marB="45725" marR="91450" marL="91450"/>
                </a:tc>
                <a:tc>
                  <a:txBody>
                    <a:bodyPr/>
                    <a:lstStyle/>
                    <a:p>
                      <a:pPr indent="0" lvl="0" marL="0" marR="0" rtl="0" algn="ctr">
                        <a:spcBef>
                          <a:spcPts val="0"/>
                        </a:spcBef>
                        <a:spcAft>
                          <a:spcPts val="0"/>
                        </a:spcAft>
                        <a:buNone/>
                      </a:pPr>
                      <a:r>
                        <a:rPr lang="en-US" sz="1800"/>
                        <a:t>111</a:t>
                      </a:r>
                      <a:endParaRPr/>
                    </a:p>
                  </a:txBody>
                  <a:tcPr marT="45725" marB="45725" marR="91450" marL="91450"/>
                </a:tc>
              </a:tr>
              <a:tr h="430775">
                <a:tc>
                  <a:txBody>
                    <a:bodyPr/>
                    <a:lstStyle/>
                    <a:p>
                      <a:pPr indent="0" lvl="0" marL="0" marR="0" rtl="0" algn="ctr">
                        <a:spcBef>
                          <a:spcPts val="0"/>
                        </a:spcBef>
                        <a:spcAft>
                          <a:spcPts val="0"/>
                        </a:spcAft>
                        <a:buNone/>
                      </a:pPr>
                      <a:r>
                        <a:rPr lang="en-US" sz="1800"/>
                        <a:t>3</a:t>
                      </a:r>
                      <a:r>
                        <a:rPr baseline="30000" lang="en-US" sz="1800"/>
                        <a:t>rd</a:t>
                      </a:r>
                      <a:r>
                        <a:rPr lang="en-US" sz="1800"/>
                        <a:t> Qu.</a:t>
                      </a:r>
                      <a:endParaRPr/>
                    </a:p>
                  </a:txBody>
                  <a:tcPr marT="45725" marB="45725" marR="91450" marL="91450"/>
                </a:tc>
                <a:tc>
                  <a:txBody>
                    <a:bodyPr/>
                    <a:lstStyle/>
                    <a:p>
                      <a:pPr indent="0" lvl="0" marL="0" marR="0" rtl="0" algn="ctr">
                        <a:spcBef>
                          <a:spcPts val="0"/>
                        </a:spcBef>
                        <a:spcAft>
                          <a:spcPts val="0"/>
                        </a:spcAft>
                        <a:buNone/>
                      </a:pPr>
                      <a:r>
                        <a:rPr lang="en-US" sz="1800"/>
                        <a:t>1.46e+08</a:t>
                      </a:r>
                      <a:endParaRPr/>
                    </a:p>
                  </a:txBody>
                  <a:tcPr marT="45725" marB="45725" marR="91450" marL="91450"/>
                </a:tc>
                <a:tc>
                  <a:txBody>
                    <a:bodyPr/>
                    <a:lstStyle/>
                    <a:p>
                      <a:pPr indent="0" lvl="0" marL="0" marR="0" rtl="0" algn="ctr">
                        <a:spcBef>
                          <a:spcPts val="0"/>
                        </a:spcBef>
                        <a:spcAft>
                          <a:spcPts val="0"/>
                        </a:spcAft>
                        <a:buNone/>
                      </a:pPr>
                      <a:r>
                        <a:rPr lang="en-US" sz="1800"/>
                        <a:t>5.50e+07</a:t>
                      </a:r>
                      <a:endParaRPr/>
                    </a:p>
                  </a:txBody>
                  <a:tcPr marT="45725" marB="45725" marR="91450" marL="91450"/>
                </a:tc>
                <a:tc>
                  <a:txBody>
                    <a:bodyPr/>
                    <a:lstStyle/>
                    <a:p>
                      <a:pPr indent="0" lvl="0" marL="0" marR="0" rtl="0" algn="ctr">
                        <a:spcBef>
                          <a:spcPts val="0"/>
                        </a:spcBef>
                        <a:spcAft>
                          <a:spcPts val="0"/>
                        </a:spcAft>
                        <a:buNone/>
                      </a:pPr>
                      <a:r>
                        <a:rPr lang="en-US" sz="1800"/>
                        <a:t>1148</a:t>
                      </a:r>
                      <a:endParaRPr/>
                    </a:p>
                  </a:txBody>
                  <a:tcPr marT="45725" marB="45725" marR="91450" marL="91450"/>
                </a:tc>
                <a:tc>
                  <a:txBody>
                    <a:bodyPr/>
                    <a:lstStyle/>
                    <a:p>
                      <a:pPr indent="0" lvl="0" marL="0" marR="0" rtl="0" algn="ctr">
                        <a:spcBef>
                          <a:spcPts val="0"/>
                        </a:spcBef>
                        <a:spcAft>
                          <a:spcPts val="0"/>
                        </a:spcAft>
                        <a:buNone/>
                      </a:pPr>
                      <a:r>
                        <a:rPr lang="en-US" sz="1800"/>
                        <a:t>6.90</a:t>
                      </a:r>
                      <a:endParaRPr/>
                    </a:p>
                  </a:txBody>
                  <a:tcPr marT="45725" marB="45725" marR="91450" marL="91450"/>
                </a:tc>
                <a:tc>
                  <a:txBody>
                    <a:bodyPr/>
                    <a:lstStyle/>
                    <a:p>
                      <a:pPr indent="0" lvl="0" marL="0" marR="0" rtl="0" algn="ctr">
                        <a:spcBef>
                          <a:spcPts val="0"/>
                        </a:spcBef>
                        <a:spcAft>
                          <a:spcPts val="0"/>
                        </a:spcAft>
                        <a:buNone/>
                      </a:pPr>
                      <a:r>
                        <a:rPr lang="en-US" sz="1800"/>
                        <a:t>37</a:t>
                      </a:r>
                      <a:endParaRPr/>
                    </a:p>
                  </a:txBody>
                  <a:tcPr marT="45725" marB="45725" marR="91450" marL="91450"/>
                </a:tc>
                <a:tc>
                  <a:txBody>
                    <a:bodyPr/>
                    <a:lstStyle/>
                    <a:p>
                      <a:pPr indent="0" lvl="0" marL="0" marR="0" rtl="0" algn="ctr">
                        <a:spcBef>
                          <a:spcPts val="0"/>
                        </a:spcBef>
                        <a:spcAft>
                          <a:spcPts val="0"/>
                        </a:spcAft>
                        <a:buNone/>
                      </a:pPr>
                      <a:r>
                        <a:rPr lang="en-US" sz="1800"/>
                        <a:t>121</a:t>
                      </a:r>
                      <a:endParaRPr/>
                    </a:p>
                  </a:txBody>
                  <a:tcPr marT="45725" marB="45725" marR="91450" marL="91450"/>
                </a:tc>
              </a:tr>
              <a:tr h="430775">
                <a:tc>
                  <a:txBody>
                    <a:bodyPr/>
                    <a:lstStyle/>
                    <a:p>
                      <a:pPr indent="0" lvl="0" marL="0" marR="0" rtl="0" algn="ctr">
                        <a:spcBef>
                          <a:spcPts val="0"/>
                        </a:spcBef>
                        <a:spcAft>
                          <a:spcPts val="0"/>
                        </a:spcAft>
                        <a:buNone/>
                      </a:pPr>
                      <a:r>
                        <a:rPr lang="en-US" sz="1800"/>
                        <a:t>Max</a:t>
                      </a:r>
                      <a:endParaRPr/>
                    </a:p>
                  </a:txBody>
                  <a:tcPr marT="45725" marB="45725" marR="91450" marL="91450"/>
                </a:tc>
                <a:tc>
                  <a:txBody>
                    <a:bodyPr/>
                    <a:lstStyle/>
                    <a:p>
                      <a:pPr indent="0" lvl="0" marL="0" marR="0" rtl="0" algn="ctr">
                        <a:spcBef>
                          <a:spcPts val="0"/>
                        </a:spcBef>
                        <a:spcAft>
                          <a:spcPts val="0"/>
                        </a:spcAft>
                        <a:buNone/>
                      </a:pPr>
                      <a:r>
                        <a:rPr lang="en-US" sz="1800"/>
                        <a:t>2.79e+09</a:t>
                      </a:r>
                      <a:endParaRPr/>
                    </a:p>
                  </a:txBody>
                  <a:tcPr marT="45725" marB="45725" marR="91450" marL="91450"/>
                </a:tc>
                <a:tc>
                  <a:txBody>
                    <a:bodyPr/>
                    <a:lstStyle/>
                    <a:p>
                      <a:pPr indent="0" lvl="0" marL="0" marR="0" rtl="0" algn="ctr">
                        <a:spcBef>
                          <a:spcPts val="0"/>
                        </a:spcBef>
                        <a:spcAft>
                          <a:spcPts val="0"/>
                        </a:spcAft>
                        <a:buNone/>
                      </a:pPr>
                      <a:r>
                        <a:rPr lang="en-US" sz="1800"/>
                        <a:t>3.80e_08</a:t>
                      </a:r>
                      <a:endParaRPr/>
                    </a:p>
                  </a:txBody>
                  <a:tcPr marT="45725" marB="45725" marR="91450" marL="91450"/>
                </a:tc>
                <a:tc>
                  <a:txBody>
                    <a:bodyPr/>
                    <a:lstStyle/>
                    <a:p>
                      <a:pPr indent="0" lvl="0" marL="0" marR="0" rtl="0" algn="ctr">
                        <a:spcBef>
                          <a:spcPts val="0"/>
                        </a:spcBef>
                        <a:spcAft>
                          <a:spcPts val="0"/>
                        </a:spcAft>
                        <a:buNone/>
                      </a:pPr>
                      <a:r>
                        <a:rPr lang="en-US" sz="1800"/>
                        <a:t>13,752</a:t>
                      </a:r>
                      <a:endParaRPr/>
                    </a:p>
                  </a:txBody>
                  <a:tcPr marT="45725" marB="45725" marR="91450" marL="91450"/>
                </a:tc>
                <a:tc>
                  <a:txBody>
                    <a:bodyPr/>
                    <a:lstStyle/>
                    <a:p>
                      <a:pPr indent="0" lvl="0" marL="0" marR="0" rtl="0" algn="ctr">
                        <a:spcBef>
                          <a:spcPts val="0"/>
                        </a:spcBef>
                        <a:spcAft>
                          <a:spcPts val="0"/>
                        </a:spcAft>
                        <a:buNone/>
                      </a:pPr>
                      <a:r>
                        <a:rPr lang="en-US" sz="1800"/>
                        <a:t>8.50</a:t>
                      </a:r>
                      <a:endParaRPr/>
                    </a:p>
                  </a:txBody>
                  <a:tcPr marT="45725" marB="45725" marR="91450" marL="91450"/>
                </a:tc>
                <a:tc>
                  <a:txBody>
                    <a:bodyPr/>
                    <a:lstStyle/>
                    <a:p>
                      <a:pPr indent="0" lvl="0" marL="0" marR="0" rtl="0" algn="ctr">
                        <a:spcBef>
                          <a:spcPts val="0"/>
                        </a:spcBef>
                        <a:spcAft>
                          <a:spcPts val="0"/>
                        </a:spcAft>
                        <a:buNone/>
                      </a:pPr>
                      <a:r>
                        <a:rPr lang="en-US" sz="1800"/>
                        <a:t>876</a:t>
                      </a:r>
                      <a:endParaRPr/>
                    </a:p>
                  </a:txBody>
                  <a:tcPr marT="45725" marB="45725" marR="91450" marL="91450"/>
                </a:tc>
                <a:tc>
                  <a:txBody>
                    <a:bodyPr/>
                    <a:lstStyle/>
                    <a:p>
                      <a:pPr indent="0" lvl="0" marL="0" marR="0" rtl="0" algn="ctr">
                        <a:spcBef>
                          <a:spcPts val="0"/>
                        </a:spcBef>
                        <a:spcAft>
                          <a:spcPts val="0"/>
                        </a:spcAft>
                        <a:buNone/>
                      </a:pPr>
                      <a:r>
                        <a:rPr lang="en-US" sz="1800"/>
                        <a:t>338</a:t>
                      </a:r>
                      <a:endParaRPr/>
                    </a:p>
                  </a:txBody>
                  <a:tcPr marT="45725" marB="45725" marR="91450" marL="91450"/>
                </a:tc>
              </a:tr>
            </a:tbl>
          </a:graphicData>
        </a:graphic>
      </p:graphicFrame>
      <p:sp>
        <p:nvSpPr>
          <p:cNvPr id="108" name="Google Shape;108;p21"/>
          <p:cNvSpPr txBox="1"/>
          <p:nvPr>
            <p:ph type="title"/>
          </p:nvPr>
        </p:nvSpPr>
        <p:spPr>
          <a:xfrm>
            <a:off x="173150" y="178227"/>
            <a:ext cx="7756200" cy="74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Data Summary</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graphicFrame>
        <p:nvGraphicFramePr>
          <p:cNvPr id="113" name="Google Shape;113;p22"/>
          <p:cNvGraphicFramePr/>
          <p:nvPr/>
        </p:nvGraphicFramePr>
        <p:xfrm>
          <a:off x="934199" y="1541095"/>
          <a:ext cx="3000000" cy="3000000"/>
        </p:xfrm>
        <a:graphic>
          <a:graphicData uri="http://schemas.openxmlformats.org/drawingml/2006/table">
            <a:tbl>
              <a:tblPr bandRow="1" firstRow="1">
                <a:noFill/>
                <a:tableStyleId>{EA93EA4F-87A0-4228-831D-94901F1D77D5}</a:tableStyleId>
              </a:tblPr>
              <a:tblGrid>
                <a:gridCol w="1848000"/>
                <a:gridCol w="1848000"/>
                <a:gridCol w="1848000"/>
                <a:gridCol w="1848000"/>
              </a:tblGrid>
              <a:tr h="428750">
                <a:tc gridSpan="4">
                  <a:txBody>
                    <a:bodyPr/>
                    <a:lstStyle/>
                    <a:p>
                      <a:pPr indent="0" lvl="0" marL="0" marR="0" rtl="0" algn="ctr">
                        <a:lnSpc>
                          <a:spcPct val="100000"/>
                        </a:lnSpc>
                        <a:spcBef>
                          <a:spcPts val="0"/>
                        </a:spcBef>
                        <a:spcAft>
                          <a:spcPts val="0"/>
                        </a:spcAft>
                        <a:buClr>
                          <a:schemeClr val="dk1"/>
                        </a:buClr>
                        <a:buSzPts val="1800"/>
                        <a:buFont typeface="Book Antiqua"/>
                        <a:buNone/>
                      </a:pPr>
                      <a:r>
                        <a:rPr lang="en-US" sz="1800"/>
                        <a:t>Formula: </a:t>
                      </a:r>
                      <a:r>
                        <a:rPr lang="en-US" sz="1800"/>
                        <a:t>revenue ~. , data = training data</a:t>
                      </a:r>
                      <a:endParaRPr/>
                    </a:p>
                  </a:txBody>
                  <a:tcPr marT="45725" marB="45725" marR="91450" marL="91450"/>
                </a:tc>
                <a:tc hMerge="1"/>
                <a:tc hMerge="1"/>
                <a:tc hMerge="1"/>
              </a:tr>
              <a:tr h="468450">
                <a:tc>
                  <a:txBody>
                    <a:bodyPr/>
                    <a:lstStyle/>
                    <a:p>
                      <a:pPr indent="0" lvl="0" marL="0" marR="0" rtl="0" algn="ctr">
                        <a:spcBef>
                          <a:spcPts val="0"/>
                        </a:spcBef>
                        <a:spcAft>
                          <a:spcPts val="0"/>
                        </a:spcAft>
                        <a:buNone/>
                      </a:pPr>
                      <a:r>
                        <a:rPr lang="en-US" sz="1800"/>
                        <a:t>R-squared</a:t>
                      </a:r>
                      <a:endParaRPr/>
                    </a:p>
                  </a:txBody>
                  <a:tcPr marT="45725" marB="45725" marR="91450" marL="91450"/>
                </a:tc>
                <a:tc>
                  <a:txBody>
                    <a:bodyPr/>
                    <a:lstStyle/>
                    <a:p>
                      <a:pPr indent="0" lvl="0" marL="0" marR="0" rtl="0" algn="ctr">
                        <a:spcBef>
                          <a:spcPts val="0"/>
                        </a:spcBef>
                        <a:spcAft>
                          <a:spcPts val="0"/>
                        </a:spcAft>
                        <a:buNone/>
                      </a:pPr>
                      <a:r>
                        <a:rPr lang="en-US" sz="1800"/>
                        <a:t>Adj R-squared</a:t>
                      </a:r>
                      <a:endParaRPr/>
                    </a:p>
                  </a:txBody>
                  <a:tcPr marT="45725" marB="45725" marR="91450" marL="91450"/>
                </a:tc>
                <a:tc>
                  <a:txBody>
                    <a:bodyPr/>
                    <a:lstStyle/>
                    <a:p>
                      <a:pPr indent="0" lvl="0" marL="0" marR="0" rtl="0" algn="ctr">
                        <a:spcBef>
                          <a:spcPts val="0"/>
                        </a:spcBef>
                        <a:spcAft>
                          <a:spcPts val="0"/>
                        </a:spcAft>
                        <a:buNone/>
                      </a:pPr>
                      <a:r>
                        <a:rPr lang="en-US" sz="1800"/>
                        <a:t>F-statistic</a:t>
                      </a:r>
                      <a:endParaRPr/>
                    </a:p>
                  </a:txBody>
                  <a:tcPr marT="45725" marB="45725" marR="91450" marL="91450"/>
                </a:tc>
                <a:tc>
                  <a:txBody>
                    <a:bodyPr/>
                    <a:lstStyle/>
                    <a:p>
                      <a:pPr indent="0" lvl="0" marL="0" marR="0" rtl="0" algn="ctr">
                        <a:spcBef>
                          <a:spcPts val="0"/>
                        </a:spcBef>
                        <a:spcAft>
                          <a:spcPts val="0"/>
                        </a:spcAft>
                        <a:buNone/>
                      </a:pPr>
                      <a:r>
                        <a:rPr lang="en-US" sz="1800"/>
                        <a:t>p-value</a:t>
                      </a:r>
                      <a:endParaRPr/>
                    </a:p>
                  </a:txBody>
                  <a:tcPr marT="45725" marB="45725" marR="91450" marL="91450"/>
                </a:tc>
              </a:tr>
              <a:tr h="468450">
                <a:tc>
                  <a:txBody>
                    <a:bodyPr/>
                    <a:lstStyle/>
                    <a:p>
                      <a:pPr indent="0" lvl="0" marL="0" marR="0" rtl="0" algn="ctr">
                        <a:spcBef>
                          <a:spcPts val="0"/>
                        </a:spcBef>
                        <a:spcAft>
                          <a:spcPts val="0"/>
                        </a:spcAft>
                        <a:buNone/>
                      </a:pPr>
                      <a:r>
                        <a:rPr lang="en-US" sz="1800"/>
                        <a:t>0.725</a:t>
                      </a:r>
                      <a:endParaRPr/>
                    </a:p>
                  </a:txBody>
                  <a:tcPr marT="45725" marB="45725" marR="91450" marL="91450"/>
                </a:tc>
                <a:tc>
                  <a:txBody>
                    <a:bodyPr/>
                    <a:lstStyle/>
                    <a:p>
                      <a:pPr indent="0" lvl="0" marL="0" marR="0" rtl="0" algn="ctr">
                        <a:spcBef>
                          <a:spcPts val="0"/>
                        </a:spcBef>
                        <a:spcAft>
                          <a:spcPts val="0"/>
                        </a:spcAft>
                        <a:buNone/>
                      </a:pPr>
                      <a:r>
                        <a:rPr lang="en-US" sz="1800"/>
                        <a:t>0.721</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t>&lt;2e-16</a:t>
                      </a:r>
                      <a:endParaRPr/>
                    </a:p>
                  </a:txBody>
                  <a:tcPr marT="45725" marB="45725" marR="91450" marL="91450"/>
                </a:tc>
              </a:tr>
            </a:tbl>
          </a:graphicData>
        </a:graphic>
      </p:graphicFrame>
      <p:sp>
        <p:nvSpPr>
          <p:cNvPr id="114" name="Google Shape;114;p22"/>
          <p:cNvSpPr txBox="1"/>
          <p:nvPr/>
        </p:nvSpPr>
        <p:spPr>
          <a:xfrm>
            <a:off x="934200" y="3584424"/>
            <a:ext cx="7275600" cy="1665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SzPts val="2000"/>
              <a:buFont typeface="Book Antiqua"/>
              <a:buChar char="➢"/>
            </a:pPr>
            <a:r>
              <a:rPr b="0" i="0" lang="en-US" sz="2000" u="none" cap="none" strike="noStrike">
                <a:latin typeface="Book Antiqua"/>
                <a:ea typeface="Book Antiqua"/>
                <a:cs typeface="Book Antiqua"/>
                <a:sym typeface="Book Antiqua"/>
              </a:rPr>
              <a:t>All vifs are below 3.</a:t>
            </a:r>
            <a:endParaRPr sz="2000"/>
          </a:p>
          <a:p>
            <a:pPr indent="-355600" lvl="0" marL="457200" marR="0" rtl="0" algn="l">
              <a:lnSpc>
                <a:spcPct val="115000"/>
              </a:lnSpc>
              <a:spcBef>
                <a:spcPts val="0"/>
              </a:spcBef>
              <a:spcAft>
                <a:spcPts val="0"/>
              </a:spcAft>
              <a:buSzPts val="2000"/>
              <a:buFont typeface="Book Antiqua"/>
              <a:buChar char="➢"/>
            </a:pPr>
            <a:r>
              <a:rPr lang="en-US" sz="2000">
                <a:latin typeface="Book Antiqua"/>
                <a:ea typeface="Book Antiqua"/>
                <a:cs typeface="Book Antiqua"/>
                <a:sym typeface="Book Antiqua"/>
              </a:rPr>
              <a:t>Score, runtime are not statistically significant.</a:t>
            </a:r>
            <a:endParaRPr sz="2000"/>
          </a:p>
          <a:p>
            <a:pPr indent="-355600" lvl="0" marL="457200" marR="0" rtl="0" algn="l">
              <a:lnSpc>
                <a:spcPct val="115000"/>
              </a:lnSpc>
              <a:spcBef>
                <a:spcPts val="0"/>
              </a:spcBef>
              <a:spcAft>
                <a:spcPts val="0"/>
              </a:spcAft>
              <a:buSzPts val="2000"/>
              <a:buFont typeface="Book Antiqua"/>
              <a:buChar char="➢"/>
            </a:pPr>
            <a:r>
              <a:rPr lang="en-US" sz="2000">
                <a:latin typeface="Book Antiqua"/>
                <a:ea typeface="Book Antiqua"/>
                <a:cs typeface="Book Antiqua"/>
                <a:sym typeface="Book Antiqua"/>
              </a:rPr>
              <a:t>The effects of four seasons are not statistically significant.</a:t>
            </a:r>
            <a:endParaRPr sz="2000"/>
          </a:p>
          <a:p>
            <a:pPr indent="0" lvl="0" marL="457200" marR="0" rtl="0" algn="l">
              <a:lnSpc>
                <a:spcPct val="115000"/>
              </a:lnSpc>
              <a:spcBef>
                <a:spcPts val="0"/>
              </a:spcBef>
              <a:spcAft>
                <a:spcPts val="0"/>
              </a:spcAft>
              <a:buNone/>
            </a:pPr>
            <a:r>
              <a:t/>
            </a:r>
            <a:endParaRPr/>
          </a:p>
        </p:txBody>
      </p:sp>
      <p:sp>
        <p:nvSpPr>
          <p:cNvPr id="115" name="Google Shape;115;p22"/>
          <p:cNvSpPr txBox="1"/>
          <p:nvPr>
            <p:ph type="title"/>
          </p:nvPr>
        </p:nvSpPr>
        <p:spPr>
          <a:xfrm>
            <a:off x="222775" y="257625"/>
            <a:ext cx="7756200" cy="80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Linear Regression</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 Campus Photos - Fin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